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256" r:id="rId2"/>
    <p:sldId id="260" r:id="rId3"/>
    <p:sldId id="327" r:id="rId4"/>
    <p:sldId id="391" r:id="rId5"/>
    <p:sldId id="331" r:id="rId6"/>
    <p:sldId id="333" r:id="rId7"/>
    <p:sldId id="345" r:id="rId8"/>
    <p:sldId id="346" r:id="rId9"/>
    <p:sldId id="347" r:id="rId10"/>
    <p:sldId id="348" r:id="rId11"/>
    <p:sldId id="356" r:id="rId12"/>
    <p:sldId id="352" r:id="rId13"/>
    <p:sldId id="350" r:id="rId14"/>
    <p:sldId id="354" r:id="rId15"/>
    <p:sldId id="353" r:id="rId16"/>
    <p:sldId id="358" r:id="rId17"/>
    <p:sldId id="364" r:id="rId18"/>
    <p:sldId id="365" r:id="rId19"/>
    <p:sldId id="370" r:id="rId20"/>
    <p:sldId id="392" r:id="rId21"/>
    <p:sldId id="367" r:id="rId22"/>
    <p:sldId id="376" r:id="rId23"/>
    <p:sldId id="379" r:id="rId24"/>
    <p:sldId id="380" r:id="rId25"/>
    <p:sldId id="381" r:id="rId26"/>
    <p:sldId id="383" r:id="rId27"/>
    <p:sldId id="385" r:id="rId28"/>
    <p:sldId id="386" r:id="rId29"/>
    <p:sldId id="389" r:id="rId30"/>
    <p:sldId id="387" r:id="rId31"/>
    <p:sldId id="362" r:id="rId32"/>
    <p:sldId id="395" r:id="rId33"/>
    <p:sldId id="344" r:id="rId34"/>
    <p:sldId id="396" r:id="rId35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ommaso Peletta" initials="TP" lastIdx="9" clrIdx="0">
    <p:extLst>
      <p:ext uri="{19B8F6BF-5375-455C-9EA6-DF929625EA0E}">
        <p15:presenceInfo xmlns:p15="http://schemas.microsoft.com/office/powerpoint/2012/main" userId="S::tommaso.peletta@etu.unige.ch::5383efe9-02ec-4b22-8d9a-120b7fc157ba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CFCFC"/>
    <a:srgbClr val="00CC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883" autoAdjust="0"/>
    <p:restoredTop sz="94660"/>
  </p:normalViewPr>
  <p:slideViewPr>
    <p:cSldViewPr snapToGrid="0">
      <p:cViewPr varScale="1">
        <p:scale>
          <a:sx n="99" d="100"/>
          <a:sy n="99" d="100"/>
        </p:scale>
        <p:origin x="96" y="1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50A7FD-3B32-417B-95F2-99C379C6548A}" type="datetimeFigureOut">
              <a:rPr lang="en-GB" smtClean="0"/>
              <a:t>03/06/2021</a:t>
            </a:fld>
            <a:endParaRPr lang="en-GB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5C2148-D98F-40A3-9BEF-FA07A1FC2F25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99732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5C2148-D98F-40A3-9BEF-FA07A1FC2F25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77809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5C2148-D98F-40A3-9BEF-FA07A1FC2F25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35554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5C2148-D98F-40A3-9BEF-FA07A1FC2F25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66822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5C2148-D98F-40A3-9BEF-FA07A1FC2F25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21827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5C2148-D98F-40A3-9BEF-FA07A1FC2F25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45247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4F78239-93D6-4FFE-BEA5-4705184AF0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7560E16-E7B0-45CF-8359-6E80AF4545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fr-CH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47DBC16-D018-488E-86DF-0E05B0E504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91C9D-4A58-44DB-B2B3-AC0B67497059}" type="datetime1">
              <a:rPr lang="fr-CH" smtClean="0"/>
              <a:t>03.06.2021</a:t>
            </a:fld>
            <a:endParaRPr lang="fr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5AD2187-0B0A-4525-9E1F-5BB68D8566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41A6BA6-D97D-42A3-B1F1-1B6D796D82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CAA9-A281-4BED-B172-048C7AE96558}" type="slidenum">
              <a:rPr lang="fr-CH" smtClean="0"/>
              <a:t>‹N›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6887886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BCC4860-E840-4DF0-8164-9C2F18EFF6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DC4783D4-9637-445A-A9CF-E9B03A5F86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1C2E757-9076-42CD-B28A-14B8344684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07152-97E0-4E78-97E3-92354FDCBD83}" type="datetime1">
              <a:rPr lang="fr-CH" smtClean="0"/>
              <a:t>03.06.2021</a:t>
            </a:fld>
            <a:endParaRPr lang="fr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C3518CD-2758-45BE-A7F6-05C876D3E4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D320FB7-3DBC-4F87-9D73-5FD52DBA0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CAA9-A281-4BED-B172-048C7AE96558}" type="slidenum">
              <a:rPr lang="fr-CH" smtClean="0"/>
              <a:t>‹N›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4861310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9BC530ED-FC74-4B9E-9066-9D1F6ED6093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CD44B20B-6F4E-4353-B5CF-8601E164D7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931FF98-EF8D-408F-BBFB-61A99494BF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EF7818-57ED-4E93-8C05-A37055188A87}" type="datetime1">
              <a:rPr lang="fr-CH" smtClean="0"/>
              <a:t>03.06.2021</a:t>
            </a:fld>
            <a:endParaRPr lang="fr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E15FEB4-90DB-4DE4-A7BC-2C3E17631C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D0C3E2C-615F-4C56-97A0-C2CC8111D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CAA9-A281-4BED-B172-048C7AE96558}" type="slidenum">
              <a:rPr lang="fr-CH" smtClean="0"/>
              <a:t>‹N›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2486654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A09FFCD-9147-4EF0-B844-A5876C0B9A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66CBD67-A034-49E6-BC8A-15852D42BA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4A1F44E-7034-4610-8ABC-580AED4002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48107-504C-4C75-86C4-2A83971B33B4}" type="datetime1">
              <a:rPr lang="fr-CH" smtClean="0"/>
              <a:t>03.06.2021</a:t>
            </a:fld>
            <a:endParaRPr lang="fr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3159C7F-4A10-4B5F-9389-E384F6DE1B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C201BAA-F28C-4CE3-8629-92D8824E7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CAA9-A281-4BED-B172-048C7AE96558}" type="slidenum">
              <a:rPr lang="fr-CH" smtClean="0"/>
              <a:t>‹N›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517822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EEB73DE-748E-4413-BD18-218CDCB9E1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E80BF6D-8E69-48B0-8241-0B69FED1DC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AF6C25A-E04F-420C-9469-E83F1B39CA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D3B13-CA30-44BE-A854-C225AAF63323}" type="datetime1">
              <a:rPr lang="fr-CH" smtClean="0"/>
              <a:t>03.06.2021</a:t>
            </a:fld>
            <a:endParaRPr lang="fr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37B6968-64D3-4D77-A351-D08ACF2CCE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236C80D-D4C9-4A93-B954-4C3BAFBC2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CAA9-A281-4BED-B172-048C7AE96558}" type="slidenum">
              <a:rPr lang="fr-CH" smtClean="0"/>
              <a:t>‹N›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8318274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841FA8C-B30E-459C-8BF9-ED341A423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8022499-31A3-4952-9B33-57B363F938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970A2D58-F8B7-4E39-8090-CC617F9495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6DC56A95-1EB6-41F2-A80F-6F3BAB7DDA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50853-2585-4FFA-9F64-C765BF5E3D96}" type="datetime1">
              <a:rPr lang="fr-CH" smtClean="0"/>
              <a:t>03.06.2021</a:t>
            </a:fld>
            <a:endParaRPr lang="fr-CH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95FB551F-CA84-40B4-928A-A2607E3036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0EBA0E4-DB7D-43DD-BF6F-978D9F6A4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CAA9-A281-4BED-B172-048C7AE96558}" type="slidenum">
              <a:rPr lang="fr-CH" smtClean="0"/>
              <a:t>‹N›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9117047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2E0F7D5-8669-4F77-A388-07EE67262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80C06DE-B18F-49B1-BB0D-6AF788E2E9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6CC1CE97-37FB-4DD3-B782-88D6A3BEF6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82FFCCAC-C42C-4D2D-85E6-476E8A73DE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305362C9-A63B-4FD0-9F8C-DA1A8D685F9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F620D9A7-1349-4B4E-80DB-352D030B49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89381-E16D-47F9-9704-652C10B0F513}" type="datetime1">
              <a:rPr lang="fr-CH" smtClean="0"/>
              <a:t>03.06.2021</a:t>
            </a:fld>
            <a:endParaRPr lang="fr-CH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CCF60D08-F920-44EC-893F-E12174AA48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A8A9FDBC-4579-4A5D-AAE0-A572B5396E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CAA9-A281-4BED-B172-048C7AE96558}" type="slidenum">
              <a:rPr lang="fr-CH" smtClean="0"/>
              <a:t>‹N›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4746230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C3EBFC5-0D1A-4704-8002-B56BE32062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00CF470D-DEF9-43B4-B3EC-F86432B61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A203D2-496F-4E55-B34A-6DF3D6FD6D55}" type="datetime1">
              <a:rPr lang="fr-CH" smtClean="0"/>
              <a:t>03.06.2021</a:t>
            </a:fld>
            <a:endParaRPr lang="fr-CH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78A6028C-F84E-4A9B-A937-B90E38B5D3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41EEDBE-9A70-4702-8866-D325F62CA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CAA9-A281-4BED-B172-048C7AE96558}" type="slidenum">
              <a:rPr lang="fr-CH" smtClean="0"/>
              <a:t>‹N›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8923754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5A5B5E95-9920-404A-851A-A04B5326C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B95A5-B168-41C4-B69E-804708DEEC27}" type="datetime1">
              <a:rPr lang="fr-CH" smtClean="0"/>
              <a:t>03.06.2021</a:t>
            </a:fld>
            <a:endParaRPr lang="fr-CH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B1C98BAC-BBC0-4E54-B71D-F2E90EC873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A94F90F-8481-4766-A38F-935A778882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CAA9-A281-4BED-B172-048C7AE96558}" type="slidenum">
              <a:rPr lang="fr-CH" smtClean="0"/>
              <a:t>‹N›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5225739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9DEF3A5-B765-4036-B75F-4928AEE173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8E601ED-0E82-4859-A896-3051F8BA60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9BF945B-0666-4DFD-97F2-EF2C729C60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D38D7B8-BCD2-4CC1-80BC-71815226C5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D3A3D-2764-45C9-8FAB-B68FDE53AD70}" type="datetime1">
              <a:rPr lang="fr-CH" smtClean="0"/>
              <a:t>03.06.2021</a:t>
            </a:fld>
            <a:endParaRPr lang="fr-CH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654459E-4D4A-4455-A0A9-03ECDB322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A52747C-BED9-4A8E-9029-458A098A89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CAA9-A281-4BED-B172-048C7AE96558}" type="slidenum">
              <a:rPr lang="fr-CH" smtClean="0"/>
              <a:t>‹N›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1785985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21A2990-1BD7-4DC0-9567-E8A06C10A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19600ECB-ECFC-4F09-ADD0-E7107B94AF0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CH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22CC6596-2A0A-4B42-83E0-4926709D11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80997C5-1750-4454-B16E-89751B10C4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E9D8A8-BC5D-4281-BB09-D2530232A585}" type="datetime1">
              <a:rPr lang="fr-CH" smtClean="0"/>
              <a:t>03.06.2021</a:t>
            </a:fld>
            <a:endParaRPr lang="fr-CH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CD5DC3C0-A0F7-43F5-B741-7F83E516EA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09C388C-F7D2-41F4-B3E8-60ABBCAD83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CAA9-A281-4BED-B172-048C7AE96558}" type="slidenum">
              <a:rPr lang="fr-CH" smtClean="0"/>
              <a:t>‹N›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5651647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9B397FAD-86A2-4D88-A8A4-CA4F39CF66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9863DD6-7699-4856-9DCC-E870EBF973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B96916E-B0B0-4687-91D3-41945D893B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757BC8-768D-44F8-BD79-6949469D8755}" type="datetime1">
              <a:rPr lang="fr-CH" smtClean="0"/>
              <a:t>03.06.2021</a:t>
            </a:fld>
            <a:endParaRPr lang="fr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728848D-4CA3-4EA8-930B-0D11FBE9EF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CH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B54C6D4-1C23-406A-90D5-906CCCC484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EDCAA9-A281-4BED-B172-048C7AE96558}" type="slidenum">
              <a:rPr lang="fr-CH" smtClean="0"/>
              <a:t>‹N›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6503199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svg"/><Relationship Id="rId9" Type="http://schemas.openxmlformats.org/officeDocument/2006/relationships/image" Target="../media/image8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emf"/><Relationship Id="rId4" Type="http://schemas.openxmlformats.org/officeDocument/2006/relationships/image" Target="../media/image45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TommasoPeletta/Probabilistic-Model-Checking-with-PRISM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A7C3AD7-EAA1-4099-A15B-BE043E05D6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00764"/>
            <a:ext cx="9144000" cy="1428236"/>
          </a:xfrm>
        </p:spPr>
        <p:txBody>
          <a:bodyPr>
            <a:normAutofit/>
          </a:bodyPr>
          <a:lstStyle/>
          <a:p>
            <a:r>
              <a:rPr lang="fr-CH" sz="4800" dirty="0" err="1">
                <a:solidFill>
                  <a:schemeClr val="accent1"/>
                </a:solidFill>
              </a:rPr>
              <a:t>Vehicular</a:t>
            </a:r>
            <a:r>
              <a:rPr lang="fr-CH" sz="4800" dirty="0">
                <a:solidFill>
                  <a:schemeClr val="accent1"/>
                </a:solidFill>
              </a:rPr>
              <a:t> Network </a:t>
            </a:r>
            <a:r>
              <a:rPr lang="fr-CH" sz="4800" dirty="0" err="1">
                <a:solidFill>
                  <a:schemeClr val="accent1"/>
                </a:solidFill>
              </a:rPr>
              <a:t>Analysis</a:t>
            </a:r>
            <a:r>
              <a:rPr lang="fr-CH" sz="4800" dirty="0">
                <a:solidFill>
                  <a:schemeClr val="accent1"/>
                </a:solidFill>
              </a:rPr>
              <a:t> </a:t>
            </a:r>
            <a:r>
              <a:rPr lang="fr-CH" sz="4800" dirty="0" err="1">
                <a:solidFill>
                  <a:schemeClr val="accent1"/>
                </a:solidFill>
              </a:rPr>
              <a:t>Using</a:t>
            </a:r>
            <a:r>
              <a:rPr lang="fr-CH" sz="4800" dirty="0">
                <a:solidFill>
                  <a:schemeClr val="accent1"/>
                </a:solidFill>
              </a:rPr>
              <a:t> </a:t>
            </a:r>
            <a:r>
              <a:rPr lang="fr-CH" sz="4800" dirty="0" err="1">
                <a:solidFill>
                  <a:schemeClr val="accent1"/>
                </a:solidFill>
              </a:rPr>
              <a:t>Probabilistic</a:t>
            </a:r>
            <a:r>
              <a:rPr lang="fr-CH" sz="4800" dirty="0">
                <a:solidFill>
                  <a:schemeClr val="accent1"/>
                </a:solidFill>
              </a:rPr>
              <a:t> Model Checking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F39A5B7-6D2A-4446-A8BE-AA2F0216CB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06601"/>
            <a:ext cx="9144000" cy="1655762"/>
          </a:xfrm>
        </p:spPr>
        <p:txBody>
          <a:bodyPr/>
          <a:lstStyle/>
          <a:p>
            <a:r>
              <a:rPr lang="fr-CH" dirty="0"/>
              <a:t>Jonathan Lo, Tommaso Peletta</a:t>
            </a:r>
          </a:p>
          <a:p>
            <a:r>
              <a:rPr lang="fr-CH" dirty="0"/>
              <a:t>3 Juin 2021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A4D4EB2-5E70-45B1-B8AF-8C7858870A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CAA9-A281-4BED-B172-048C7AE96558}" type="slidenum">
              <a:rPr lang="fr-CH" smtClean="0"/>
              <a:t>1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8928842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9041ABB-C77E-4D12-87C4-00409C41D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CH" dirty="0">
                <a:solidFill>
                  <a:schemeClr val="accent1"/>
                </a:solidFill>
              </a:rPr>
              <a:t>Nagel-</a:t>
            </a:r>
            <a:r>
              <a:rPr lang="fr-CH" dirty="0" err="1">
                <a:solidFill>
                  <a:schemeClr val="accent1"/>
                </a:solidFill>
              </a:rPr>
              <a:t>Schreckenberg</a:t>
            </a:r>
            <a:r>
              <a:rPr lang="fr-CH" dirty="0">
                <a:solidFill>
                  <a:schemeClr val="accent1"/>
                </a:solidFill>
              </a:rPr>
              <a:t> </a:t>
            </a:r>
            <a:r>
              <a:rPr lang="fr-CH" dirty="0" err="1">
                <a:solidFill>
                  <a:schemeClr val="accent1"/>
                </a:solidFill>
              </a:rPr>
              <a:t>Modified</a:t>
            </a:r>
            <a:endParaRPr lang="fr-CH" dirty="0">
              <a:solidFill>
                <a:schemeClr val="accent1"/>
              </a:solidFill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06A704F-2295-4114-8F40-5FA47BAC5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CAA9-A281-4BED-B172-048C7AE96558}" type="slidenum">
              <a:rPr lang="fr-CH" smtClean="0"/>
              <a:t>10</a:t>
            </a:fld>
            <a:endParaRPr lang="fr-CH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Espace réservé du contenu 2">
                <a:extLst>
                  <a:ext uri="{FF2B5EF4-FFF2-40B4-BE49-F238E27FC236}">
                    <a16:creationId xmlns:a16="http://schemas.microsoft.com/office/drawing/2014/main" id="{0F1EF88D-D02A-4A65-A61E-60D426CF693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543050" y="2699684"/>
                <a:ext cx="9105900" cy="3501092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20000"/>
                  </a:lnSpc>
                  <a:buClr>
                    <a:schemeClr val="accent1"/>
                  </a:buClr>
                  <a:buSzPct val="130000"/>
                </a:pPr>
                <a:r>
                  <a:rPr lang="fr-CH" sz="2400" dirty="0" err="1"/>
                  <a:t>Increase</a:t>
                </a:r>
                <a:r>
                  <a:rPr lang="fr-CH" sz="2400" dirty="0"/>
                  <a:t> </a:t>
                </a:r>
                <a:r>
                  <a:rPr lang="fr-CH" sz="2400" dirty="0" err="1"/>
                  <a:t>step</a:t>
                </a:r>
                <a:r>
                  <a:rPr lang="fr-CH" sz="2400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→</m:t>
                    </m:r>
                    <m:func>
                      <m:funcPr>
                        <m:ctrlPr>
                          <a:rPr lang="it-IT" sz="2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it-IT" sz="2400" b="0" i="0" smtClean="0">
                            <a:latin typeface="Cambria Math" panose="02040503050406030204" pitchFamily="18" charset="0"/>
                          </a:rPr>
                          <m:t>min</m:t>
                        </m:r>
                      </m:fName>
                      <m:e>
                        <m:d>
                          <m:dPr>
                            <m:ctrlPr>
                              <a:rPr lang="it-IT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it-IT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24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it-IT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it-IT" sz="2400" b="0" i="1" smtClean="0">
                                <a:latin typeface="Cambria Math" panose="02040503050406030204" pitchFamily="18" charset="0"/>
                              </a:rPr>
                              <m:t>+1, </m:t>
                            </m:r>
                            <m:sSub>
                              <m:sSubPr>
                                <m:ctrlPr>
                                  <a:rPr lang="it-IT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24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it-IT" sz="2400" b="0" i="1" smtClean="0">
                                    <a:latin typeface="Cambria Math" panose="02040503050406030204" pitchFamily="18" charset="0"/>
                                  </a:rPr>
                                  <m:t>𝑚𝑎𝑥</m:t>
                                </m:r>
                              </m:sub>
                            </m:sSub>
                          </m:e>
                        </m:d>
                      </m:e>
                    </m:func>
                  </m:oMath>
                </a14:m>
                <a:endParaRPr lang="fr-CH" sz="2400" dirty="0"/>
              </a:p>
              <a:p>
                <a:pPr marL="0" indent="0">
                  <a:lnSpc>
                    <a:spcPct val="120000"/>
                  </a:lnSpc>
                  <a:buClr>
                    <a:schemeClr val="accent1"/>
                  </a:buClr>
                  <a:buSzPct val="130000"/>
                  <a:buNone/>
                </a:pPr>
                <a:endParaRPr lang="fr-CH" sz="2400" dirty="0"/>
              </a:p>
              <a:p>
                <a:pPr>
                  <a:lnSpc>
                    <a:spcPct val="120000"/>
                  </a:lnSpc>
                  <a:buClr>
                    <a:schemeClr val="accent1"/>
                  </a:buClr>
                  <a:buSzPct val="130000"/>
                </a:pPr>
                <a:r>
                  <a:rPr lang="it-IT" sz="2400" dirty="0" err="1"/>
                  <a:t>Decrease</a:t>
                </a:r>
                <a:r>
                  <a:rPr lang="it-IT" sz="2400" dirty="0"/>
                  <a:t> step: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 →</m:t>
                    </m:r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𝑖𝑓</m:t>
                    </m:r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|"/>
                        <m:endChr m:val="|"/>
                        <m:ctrlPr>
                          <a:rPr lang="it-IT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it-IT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it-IT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24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it-IT" sz="2400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it-IT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24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it-IT" sz="2400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sub>
                            </m:sSub>
                          </m:den>
                        </m:f>
                        <m:r>
                          <a:rPr lang="it-IT" sz="2400" i="1">
                            <a:latin typeface="Cambria Math" panose="02040503050406030204" pitchFamily="18" charset="0"/>
                          </a:rPr>
                          <m:t> −</m:t>
                        </m:r>
                        <m:f>
                          <m:fPr>
                            <m:ctrlPr>
                              <a:rPr lang="it-IT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it-IT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24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it-IT" sz="2400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it-IT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24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it-IT" sz="2400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b>
                            </m:sSub>
                          </m:den>
                        </m:f>
                      </m:e>
                    </m:d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it-IT" sz="2400" b="0" i="1" dirty="0">
                    <a:latin typeface="Cambria Math" panose="02040503050406030204" pitchFamily="18" charset="0"/>
                  </a:rPr>
                  <a:t>  </a:t>
                </a:r>
                <a:r>
                  <a:rPr lang="it-IT" sz="2400" b="0" i="1" dirty="0" err="1">
                    <a:latin typeface="Cambria Math" panose="02040503050406030204" pitchFamily="18" charset="0"/>
                  </a:rPr>
                  <a:t>then</a:t>
                </a:r>
                <a:r>
                  <a:rPr lang="it-IT" sz="2400" b="0" i="1" dirty="0">
                    <a:latin typeface="Cambria Math" panose="02040503050406030204" pitchFamily="18" charset="0"/>
                  </a:rPr>
                  <a:t> </a:t>
                </a:r>
                <a:r>
                  <a:rPr lang="it-IT" sz="2400" b="0" i="1" dirty="0" err="1">
                    <a:latin typeface="Cambria Math" panose="02040503050406030204" pitchFamily="18" charset="0"/>
                  </a:rPr>
                  <a:t>brake</a:t>
                </a:r>
                <a:endParaRPr lang="it-IT" sz="2400" b="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20000"/>
                  </a:lnSpc>
                  <a:buClr>
                    <a:schemeClr val="accent1"/>
                  </a:buClr>
                  <a:buSzPct val="130000"/>
                </a:pPr>
                <a:endParaRPr lang="it-IT" sz="2400" b="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20000"/>
                  </a:lnSpc>
                  <a:buClr>
                    <a:schemeClr val="accent1"/>
                  </a:buClr>
                  <a:buSzPct val="130000"/>
                </a:pPr>
                <a:r>
                  <a:rPr lang="it-IT" sz="2400" b="0" dirty="0"/>
                  <a:t>Motion: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it-IT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it-IT" sz="2400" b="0" i="1" dirty="0">
                  <a:latin typeface="Cambria Math" panose="02040503050406030204" pitchFamily="18" charset="0"/>
                </a:endParaRPr>
              </a:p>
              <a:p>
                <a:pPr marL="0" indent="0">
                  <a:buClr>
                    <a:schemeClr val="accent1"/>
                  </a:buClr>
                  <a:buSzPct val="1300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⁡</m:t>
                      </m:r>
                    </m:oMath>
                  </m:oMathPara>
                </a14:m>
                <a:endParaRPr lang="fr-CH" sz="2400" dirty="0"/>
              </a:p>
              <a:p>
                <a:endParaRPr lang="fr-CH" sz="2400" dirty="0"/>
              </a:p>
              <a:p>
                <a:endParaRPr lang="fr-CH" sz="2400" dirty="0"/>
              </a:p>
              <a:p>
                <a:endParaRPr lang="fr-CH" sz="2400" dirty="0"/>
              </a:p>
              <a:p>
                <a:endParaRPr lang="fr-CH" sz="2400" dirty="0"/>
              </a:p>
              <a:p>
                <a:endParaRPr lang="fr-CH" sz="2400" dirty="0"/>
              </a:p>
              <a:p>
                <a:endParaRPr lang="fr-CH" sz="2400" dirty="0"/>
              </a:p>
              <a:p>
                <a:endParaRPr lang="fr-CH" sz="2400" dirty="0"/>
              </a:p>
            </p:txBody>
          </p:sp>
        </mc:Choice>
        <mc:Fallback xmlns="">
          <p:sp>
            <p:nvSpPr>
              <p:cNvPr id="11" name="Espace réservé du contenu 2">
                <a:extLst>
                  <a:ext uri="{FF2B5EF4-FFF2-40B4-BE49-F238E27FC236}">
                    <a16:creationId xmlns:a16="http://schemas.microsoft.com/office/drawing/2014/main" id="{0F1EF88D-D02A-4A65-A61E-60D426CF693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43050" y="2699684"/>
                <a:ext cx="9105900" cy="3501092"/>
              </a:xfrm>
              <a:blipFill>
                <a:blip r:embed="rId2"/>
                <a:stretch>
                  <a:fillRect l="-1473" t="-278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asellaDiTesto 2">
            <a:extLst>
              <a:ext uri="{FF2B5EF4-FFF2-40B4-BE49-F238E27FC236}">
                <a16:creationId xmlns:a16="http://schemas.microsoft.com/office/drawing/2014/main" id="{1E671188-375D-4246-B411-34041AD6F972}"/>
              </a:ext>
            </a:extLst>
          </p:cNvPr>
          <p:cNvSpPr txBox="1"/>
          <p:nvPr/>
        </p:nvSpPr>
        <p:spPr>
          <a:xfrm>
            <a:off x="1447799" y="1690688"/>
            <a:ext cx="23907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 err="1"/>
              <a:t>Vehicle</a:t>
            </a:r>
            <a:r>
              <a:rPr lang="it-IT" sz="2800" dirty="0"/>
              <a:t> A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33979933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9041ABB-C77E-4D12-87C4-00409C41D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CH" dirty="0" err="1">
                <a:solidFill>
                  <a:schemeClr val="accent1"/>
                </a:solidFill>
              </a:rPr>
              <a:t>Roundabout</a:t>
            </a:r>
            <a:r>
              <a:rPr lang="fr-CH" dirty="0">
                <a:solidFill>
                  <a:schemeClr val="accent1"/>
                </a:solidFill>
              </a:rPr>
              <a:t> Insertion </a:t>
            </a:r>
            <a:r>
              <a:rPr lang="fr-CH" dirty="0" err="1">
                <a:solidFill>
                  <a:schemeClr val="accent1"/>
                </a:solidFill>
              </a:rPr>
              <a:t>Analysis</a:t>
            </a:r>
            <a:endParaRPr lang="fr-CH" dirty="0">
              <a:solidFill>
                <a:schemeClr val="accent1"/>
              </a:solidFill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06A704F-2295-4114-8F40-5FA47BAC5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CAA9-A281-4BED-B172-048C7AE96558}" type="slidenum">
              <a:rPr lang="fr-CH" smtClean="0"/>
              <a:t>11</a:t>
            </a:fld>
            <a:endParaRPr lang="fr-CH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DC4DAE0E-8A92-4013-A7D7-59225AF7442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07" b="8178"/>
          <a:stretch/>
        </p:blipFill>
        <p:spPr>
          <a:xfrm>
            <a:off x="7480663" y="2351181"/>
            <a:ext cx="3083346" cy="3079312"/>
          </a:xfrm>
          <a:prstGeom prst="rect">
            <a:avLst/>
          </a:prstGeom>
        </p:spPr>
      </p:pic>
      <p:sp>
        <p:nvSpPr>
          <p:cNvPr id="9" name="Espace réservé du contenu 2">
            <a:extLst>
              <a:ext uri="{FF2B5EF4-FFF2-40B4-BE49-F238E27FC236}">
                <a16:creationId xmlns:a16="http://schemas.microsoft.com/office/drawing/2014/main" id="{B3DB8A8F-72DC-45C4-8515-5A91835A19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31880" y="2879713"/>
            <a:ext cx="4564120" cy="2964727"/>
          </a:xfrm>
        </p:spPr>
        <p:txBody>
          <a:bodyPr>
            <a:normAutofit/>
          </a:bodyPr>
          <a:lstStyle/>
          <a:p>
            <a:pPr>
              <a:buClr>
                <a:schemeClr val="accent1"/>
              </a:buClr>
              <a:buSzPct val="130000"/>
            </a:pPr>
            <a:r>
              <a:rPr lang="fr-CH" dirty="0"/>
              <a:t>Not </a:t>
            </a:r>
            <a:r>
              <a:rPr lang="fr-CH" dirty="0" err="1"/>
              <a:t>suited</a:t>
            </a:r>
            <a:r>
              <a:rPr lang="fr-CH" dirty="0"/>
              <a:t> for a </a:t>
            </a:r>
            <a:r>
              <a:rPr lang="fr-CH" dirty="0" err="1"/>
              <a:t>probabilistic</a:t>
            </a:r>
            <a:r>
              <a:rPr lang="fr-CH" dirty="0"/>
              <a:t> model checker</a:t>
            </a:r>
          </a:p>
          <a:p>
            <a:pPr>
              <a:buClr>
                <a:schemeClr val="accent1"/>
              </a:buClr>
              <a:buSzPct val="130000"/>
            </a:pPr>
            <a:endParaRPr lang="fr-CH" dirty="0"/>
          </a:p>
          <a:p>
            <a:pPr>
              <a:buClr>
                <a:schemeClr val="accent1"/>
              </a:buClr>
              <a:buSzPct val="130000"/>
            </a:pPr>
            <a:r>
              <a:rPr lang="fr-CH" dirty="0" err="1"/>
              <a:t>Arificial</a:t>
            </a:r>
            <a:r>
              <a:rPr lang="fr-CH" dirty="0"/>
              <a:t> </a:t>
            </a:r>
            <a:r>
              <a:rPr lang="fr-CH" dirty="0" err="1"/>
              <a:t>parameters</a:t>
            </a:r>
            <a:endParaRPr lang="fr-CH" dirty="0"/>
          </a:p>
          <a:p>
            <a:pPr>
              <a:buClr>
                <a:schemeClr val="accent1"/>
              </a:buClr>
              <a:buSzPct val="130000"/>
            </a:pPr>
            <a:endParaRPr lang="fr-CH" dirty="0"/>
          </a:p>
          <a:p>
            <a:pPr>
              <a:buClr>
                <a:schemeClr val="accent1"/>
              </a:buClr>
              <a:buSzPct val="130000"/>
            </a:pPr>
            <a:r>
              <a:rPr lang="fr-CH" dirty="0" err="1"/>
              <a:t>Modelling</a:t>
            </a:r>
            <a:r>
              <a:rPr lang="fr-CH" dirty="0"/>
              <a:t> </a:t>
            </a:r>
            <a:r>
              <a:rPr lang="fr-CH" dirty="0" err="1"/>
              <a:t>problem</a:t>
            </a:r>
            <a:endParaRPr lang="fr-CH" dirty="0"/>
          </a:p>
          <a:p>
            <a:endParaRPr lang="fr-CH" sz="3200" dirty="0"/>
          </a:p>
          <a:p>
            <a:endParaRPr lang="fr-CH" sz="3200" dirty="0"/>
          </a:p>
          <a:p>
            <a:endParaRPr lang="fr-CH" sz="3200" dirty="0"/>
          </a:p>
          <a:p>
            <a:endParaRPr lang="fr-CH" sz="3200" dirty="0"/>
          </a:p>
          <a:p>
            <a:endParaRPr lang="fr-CH" sz="3200" dirty="0"/>
          </a:p>
          <a:p>
            <a:endParaRPr lang="fr-CH" sz="3200" dirty="0"/>
          </a:p>
          <a:p>
            <a:endParaRPr lang="fr-CH" sz="3200" dirty="0"/>
          </a:p>
        </p:txBody>
      </p:sp>
      <p:sp>
        <p:nvSpPr>
          <p:cNvPr id="6" name="CasellaDiTesto 11">
            <a:extLst>
              <a:ext uri="{FF2B5EF4-FFF2-40B4-BE49-F238E27FC236}">
                <a16:creationId xmlns:a16="http://schemas.microsoft.com/office/drawing/2014/main" id="{9AF5FD9F-2401-4955-8937-2F686A7B9724}"/>
              </a:ext>
            </a:extLst>
          </p:cNvPr>
          <p:cNvSpPr txBox="1"/>
          <p:nvPr/>
        </p:nvSpPr>
        <p:spPr>
          <a:xfrm>
            <a:off x="1531880" y="1849593"/>
            <a:ext cx="37746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600" dirty="0" err="1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Problems</a:t>
            </a:r>
            <a:endParaRPr lang="en-GB" sz="3600" dirty="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6099388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9041ABB-C77E-4D12-87C4-00409C41D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CH" dirty="0">
                <a:solidFill>
                  <a:schemeClr val="accent1"/>
                </a:solidFill>
              </a:rPr>
              <a:t>Road </a:t>
            </a:r>
            <a:r>
              <a:rPr lang="fr-CH" dirty="0" err="1">
                <a:solidFill>
                  <a:schemeClr val="accent1"/>
                </a:solidFill>
              </a:rPr>
              <a:t>topology</a:t>
            </a:r>
            <a:endParaRPr lang="fr-CH" dirty="0">
              <a:solidFill>
                <a:schemeClr val="accent1"/>
              </a:solidFill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06A704F-2295-4114-8F40-5FA47BAC5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CAA9-A281-4BED-B172-048C7AE96558}" type="slidenum">
              <a:rPr lang="fr-CH" smtClean="0"/>
              <a:t>12</a:t>
            </a:fld>
            <a:endParaRPr lang="fr-CH"/>
          </a:p>
        </p:txBody>
      </p:sp>
      <p:sp>
        <p:nvSpPr>
          <p:cNvPr id="9" name="Espace réservé du contenu 2">
            <a:extLst>
              <a:ext uri="{FF2B5EF4-FFF2-40B4-BE49-F238E27FC236}">
                <a16:creationId xmlns:a16="http://schemas.microsoft.com/office/drawing/2014/main" id="{B3DB8A8F-72DC-45C4-8515-5A91835A19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31880" y="2651220"/>
            <a:ext cx="4564120" cy="2964727"/>
          </a:xfrm>
        </p:spPr>
        <p:txBody>
          <a:bodyPr>
            <a:normAutofit/>
          </a:bodyPr>
          <a:lstStyle/>
          <a:p>
            <a:pPr>
              <a:buClr>
                <a:schemeClr val="accent1"/>
              </a:buClr>
              <a:buSzPct val="130000"/>
            </a:pPr>
            <a:r>
              <a:rPr lang="fr-CH" sz="2400" dirty="0" err="1"/>
              <a:t>Analyze</a:t>
            </a:r>
            <a:r>
              <a:rPr lang="fr-CH" sz="2400" dirty="0"/>
              <a:t> </a:t>
            </a:r>
            <a:r>
              <a:rPr lang="fr-CH" sz="2400" dirty="0" err="1"/>
              <a:t>vehicular</a:t>
            </a:r>
            <a:r>
              <a:rPr lang="fr-CH" sz="2400" dirty="0"/>
              <a:t> </a:t>
            </a:r>
            <a:r>
              <a:rPr lang="fr-CH" sz="2400" dirty="0" err="1"/>
              <a:t>traffic</a:t>
            </a:r>
            <a:endParaRPr lang="fr-CH" sz="2400" dirty="0"/>
          </a:p>
          <a:p>
            <a:pPr>
              <a:buClr>
                <a:schemeClr val="accent1"/>
              </a:buClr>
              <a:buSzPct val="130000"/>
            </a:pPr>
            <a:endParaRPr lang="fr-CH" sz="2400" dirty="0"/>
          </a:p>
          <a:p>
            <a:pPr>
              <a:buClr>
                <a:schemeClr val="accent1"/>
              </a:buClr>
              <a:buSzPct val="130000"/>
            </a:pPr>
            <a:r>
              <a:rPr lang="fr-CH" sz="2400" dirty="0" err="1"/>
              <a:t>Overloaded</a:t>
            </a:r>
            <a:r>
              <a:rPr lang="fr-CH" sz="2400" dirty="0"/>
              <a:t> road</a:t>
            </a:r>
          </a:p>
          <a:p>
            <a:pPr>
              <a:buClr>
                <a:schemeClr val="accent1"/>
              </a:buClr>
              <a:buSzPct val="130000"/>
            </a:pPr>
            <a:endParaRPr lang="fr-CH" sz="2400" dirty="0"/>
          </a:p>
          <a:p>
            <a:pPr>
              <a:buClr>
                <a:schemeClr val="accent1"/>
              </a:buClr>
              <a:buSzPct val="130000"/>
            </a:pPr>
            <a:r>
              <a:rPr lang="fr-CH" sz="2400" dirty="0" err="1"/>
              <a:t>Find</a:t>
            </a:r>
            <a:r>
              <a:rPr lang="fr-CH" sz="2400" dirty="0"/>
              <a:t> solution to </a:t>
            </a:r>
            <a:r>
              <a:rPr lang="fr-CH" sz="2400" dirty="0" err="1"/>
              <a:t>improve</a:t>
            </a:r>
            <a:r>
              <a:rPr lang="fr-CH" sz="2400" dirty="0"/>
              <a:t> </a:t>
            </a:r>
            <a:r>
              <a:rPr lang="fr-CH" sz="2400" dirty="0" err="1"/>
              <a:t>traffic</a:t>
            </a:r>
            <a:r>
              <a:rPr lang="fr-CH" sz="2400" dirty="0"/>
              <a:t> flow</a:t>
            </a:r>
          </a:p>
          <a:p>
            <a:endParaRPr lang="fr-CH" sz="3200" dirty="0"/>
          </a:p>
          <a:p>
            <a:endParaRPr lang="fr-CH" sz="3200" dirty="0"/>
          </a:p>
          <a:p>
            <a:endParaRPr lang="fr-CH" sz="3200" dirty="0"/>
          </a:p>
          <a:p>
            <a:endParaRPr lang="fr-CH" sz="3200" dirty="0"/>
          </a:p>
          <a:p>
            <a:endParaRPr lang="fr-CH" sz="3200" dirty="0"/>
          </a:p>
          <a:p>
            <a:endParaRPr lang="fr-CH" sz="3200" dirty="0"/>
          </a:p>
          <a:p>
            <a:endParaRPr lang="fr-CH" sz="3200" dirty="0"/>
          </a:p>
        </p:txBody>
      </p:sp>
      <p:sp>
        <p:nvSpPr>
          <p:cNvPr id="6" name="CasellaDiTesto 11">
            <a:extLst>
              <a:ext uri="{FF2B5EF4-FFF2-40B4-BE49-F238E27FC236}">
                <a16:creationId xmlns:a16="http://schemas.microsoft.com/office/drawing/2014/main" id="{9AF5FD9F-2401-4955-8937-2F686A7B9724}"/>
              </a:ext>
            </a:extLst>
          </p:cNvPr>
          <p:cNvSpPr txBox="1"/>
          <p:nvPr/>
        </p:nvSpPr>
        <p:spPr>
          <a:xfrm>
            <a:off x="1531880" y="1613373"/>
            <a:ext cx="37746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6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Goal</a:t>
            </a:r>
            <a:endParaRPr lang="en-GB" sz="3600" dirty="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088C790-5EBA-4DC7-86EB-22A75A17DE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7430937" y="2183576"/>
            <a:ext cx="3240000" cy="3218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5C2E30B-857E-4AFC-9330-2EC465CCCAD3}"/>
              </a:ext>
            </a:extLst>
          </p:cNvPr>
          <p:cNvSpPr/>
          <p:nvPr/>
        </p:nvSpPr>
        <p:spPr>
          <a:xfrm>
            <a:off x="10210800" y="4091940"/>
            <a:ext cx="259080" cy="5562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2994728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9041ABB-C77E-4D12-87C4-00409C41D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CH" dirty="0">
                <a:solidFill>
                  <a:schemeClr val="accent1"/>
                </a:solidFill>
              </a:rPr>
              <a:t>Road </a:t>
            </a:r>
            <a:r>
              <a:rPr lang="fr-CH" dirty="0" err="1">
                <a:solidFill>
                  <a:schemeClr val="accent1"/>
                </a:solidFill>
              </a:rPr>
              <a:t>topology</a:t>
            </a:r>
            <a:endParaRPr lang="fr-CH" dirty="0">
              <a:solidFill>
                <a:schemeClr val="accent1"/>
              </a:solidFill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06A704F-2295-4114-8F40-5FA47BAC5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CAA9-A281-4BED-B172-048C7AE96558}" type="slidenum">
              <a:rPr lang="fr-CH" smtClean="0"/>
              <a:t>13</a:t>
            </a:fld>
            <a:endParaRPr lang="fr-CH"/>
          </a:p>
        </p:txBody>
      </p:sp>
      <p:sp>
        <p:nvSpPr>
          <p:cNvPr id="9" name="Espace réservé du contenu 2">
            <a:extLst>
              <a:ext uri="{FF2B5EF4-FFF2-40B4-BE49-F238E27FC236}">
                <a16:creationId xmlns:a16="http://schemas.microsoft.com/office/drawing/2014/main" id="{B3DB8A8F-72DC-45C4-8515-5A91835A19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31880" y="2407380"/>
            <a:ext cx="4564120" cy="4336320"/>
          </a:xfrm>
        </p:spPr>
        <p:txBody>
          <a:bodyPr>
            <a:normAutofit/>
          </a:bodyPr>
          <a:lstStyle/>
          <a:p>
            <a:pPr>
              <a:lnSpc>
                <a:spcPct val="70000"/>
              </a:lnSpc>
              <a:buClr>
                <a:schemeClr val="accent1"/>
              </a:buClr>
              <a:buSzPct val="130000"/>
            </a:pPr>
            <a:r>
              <a:rPr lang="fr-CH" sz="2400" dirty="0"/>
              <a:t>Portion of a roadmap</a:t>
            </a:r>
          </a:p>
          <a:p>
            <a:pPr>
              <a:lnSpc>
                <a:spcPct val="70000"/>
              </a:lnSpc>
              <a:buClr>
                <a:schemeClr val="accent1"/>
              </a:buClr>
              <a:buSzPct val="130000"/>
            </a:pPr>
            <a:endParaRPr lang="fr-CH" sz="2400" dirty="0"/>
          </a:p>
          <a:p>
            <a:pPr>
              <a:lnSpc>
                <a:spcPct val="70000"/>
              </a:lnSpc>
              <a:buClr>
                <a:schemeClr val="accent1"/>
              </a:buClr>
              <a:buSzPct val="130000"/>
            </a:pPr>
            <a:r>
              <a:rPr lang="fr-CH" sz="2400" dirty="0"/>
              <a:t>Initial configuration </a:t>
            </a:r>
            <a:r>
              <a:rPr lang="fr-CH" sz="2400" dirty="0" err="1"/>
              <a:t>predetermined</a:t>
            </a:r>
            <a:endParaRPr lang="fr-CH" sz="2400" dirty="0"/>
          </a:p>
          <a:p>
            <a:pPr>
              <a:lnSpc>
                <a:spcPct val="70000"/>
              </a:lnSpc>
              <a:buClr>
                <a:schemeClr val="accent1"/>
              </a:buClr>
              <a:buSzPct val="130000"/>
            </a:pPr>
            <a:endParaRPr lang="fr-CH" sz="2400" dirty="0"/>
          </a:p>
          <a:p>
            <a:pPr>
              <a:lnSpc>
                <a:spcPct val="70000"/>
              </a:lnSpc>
              <a:buClr>
                <a:schemeClr val="accent1"/>
              </a:buClr>
              <a:buSzPct val="130000"/>
            </a:pPr>
            <a:r>
              <a:rPr lang="fr-CH" sz="2400" dirty="0"/>
              <a:t>Road </a:t>
            </a:r>
            <a:r>
              <a:rPr lang="fr-CH" sz="2400" dirty="0" err="1"/>
              <a:t>divided</a:t>
            </a:r>
            <a:r>
              <a:rPr lang="fr-CH" sz="2400" dirty="0"/>
              <a:t> in segments  </a:t>
            </a:r>
            <a:r>
              <a:rPr lang="fr-CH" sz="2400" dirty="0" err="1"/>
              <a:t>with</a:t>
            </a:r>
            <a:r>
              <a:rPr lang="fr-CH" sz="2400" dirty="0"/>
              <a:t> </a:t>
            </a:r>
            <a:r>
              <a:rPr lang="fr-CH" sz="2400" dirty="0" err="1"/>
              <a:t>different</a:t>
            </a:r>
            <a:r>
              <a:rPr lang="fr-CH" sz="2400" dirty="0"/>
              <a:t> </a:t>
            </a:r>
            <a:r>
              <a:rPr lang="fr-CH" sz="2400" dirty="0" err="1"/>
              <a:t>travel</a:t>
            </a:r>
            <a:r>
              <a:rPr lang="fr-CH" sz="2400" dirty="0"/>
              <a:t> time</a:t>
            </a:r>
          </a:p>
          <a:p>
            <a:pPr>
              <a:lnSpc>
                <a:spcPct val="70000"/>
              </a:lnSpc>
              <a:buClr>
                <a:schemeClr val="accent1"/>
              </a:buClr>
              <a:buSzPct val="130000"/>
            </a:pPr>
            <a:endParaRPr lang="fr-CH" sz="2400" dirty="0"/>
          </a:p>
          <a:p>
            <a:pPr>
              <a:lnSpc>
                <a:spcPct val="70000"/>
              </a:lnSpc>
              <a:buClr>
                <a:schemeClr val="accent1"/>
              </a:buClr>
              <a:buSzPct val="130000"/>
            </a:pPr>
            <a:r>
              <a:rPr lang="fr-CH" sz="2400" dirty="0" err="1"/>
              <a:t>Same</a:t>
            </a:r>
            <a:r>
              <a:rPr lang="fr-CH" sz="2400" dirty="0"/>
              <a:t> </a:t>
            </a:r>
            <a:r>
              <a:rPr lang="fr-CH" sz="2400" dirty="0" err="1"/>
              <a:t>probability</a:t>
            </a:r>
            <a:endParaRPr lang="fr-CH" sz="2400" dirty="0"/>
          </a:p>
          <a:p>
            <a:pPr>
              <a:buClr>
                <a:schemeClr val="accent1"/>
              </a:buClr>
              <a:buSzPct val="130000"/>
            </a:pPr>
            <a:endParaRPr lang="fr-CH" dirty="0"/>
          </a:p>
          <a:p>
            <a:endParaRPr lang="fr-CH" sz="3200" dirty="0"/>
          </a:p>
          <a:p>
            <a:endParaRPr lang="fr-CH" sz="3200" dirty="0"/>
          </a:p>
          <a:p>
            <a:endParaRPr lang="fr-CH" sz="3200" dirty="0"/>
          </a:p>
          <a:p>
            <a:endParaRPr lang="fr-CH" sz="3200" dirty="0"/>
          </a:p>
          <a:p>
            <a:endParaRPr lang="fr-CH" sz="3200" dirty="0"/>
          </a:p>
          <a:p>
            <a:endParaRPr lang="fr-CH" sz="3200" dirty="0"/>
          </a:p>
          <a:p>
            <a:endParaRPr lang="fr-CH" sz="3200" dirty="0"/>
          </a:p>
        </p:txBody>
      </p:sp>
      <p:sp>
        <p:nvSpPr>
          <p:cNvPr id="6" name="CasellaDiTesto 11">
            <a:extLst>
              <a:ext uri="{FF2B5EF4-FFF2-40B4-BE49-F238E27FC236}">
                <a16:creationId xmlns:a16="http://schemas.microsoft.com/office/drawing/2014/main" id="{9AF5FD9F-2401-4955-8937-2F686A7B9724}"/>
              </a:ext>
            </a:extLst>
          </p:cNvPr>
          <p:cNvSpPr txBox="1"/>
          <p:nvPr/>
        </p:nvSpPr>
        <p:spPr>
          <a:xfrm>
            <a:off x="1531880" y="1605753"/>
            <a:ext cx="37746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6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Model</a:t>
            </a:r>
            <a:endParaRPr lang="en-GB" sz="3600" dirty="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D92FEA3-F64C-4524-AE65-842EC2A571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7430400" y="2022758"/>
            <a:ext cx="3401358" cy="3378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ABF353D-60CF-450E-92FE-EF8539F931B1}"/>
              </a:ext>
            </a:extLst>
          </p:cNvPr>
          <p:cNvSpPr/>
          <p:nvPr/>
        </p:nvSpPr>
        <p:spPr>
          <a:xfrm>
            <a:off x="10332720" y="4038600"/>
            <a:ext cx="327400" cy="6324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5985288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9041ABB-C77E-4D12-87C4-00409C41D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CH" dirty="0">
                <a:solidFill>
                  <a:schemeClr val="accent1"/>
                </a:solidFill>
              </a:rPr>
              <a:t>Markov Model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06A704F-2295-4114-8F40-5FA47BAC5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CAA9-A281-4BED-B172-048C7AE96558}" type="slidenum">
              <a:rPr lang="fr-CH" smtClean="0"/>
              <a:t>14</a:t>
            </a:fld>
            <a:endParaRPr lang="fr-CH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ABF353D-60CF-450E-92FE-EF8539F931B1}"/>
              </a:ext>
            </a:extLst>
          </p:cNvPr>
          <p:cNvSpPr/>
          <p:nvPr/>
        </p:nvSpPr>
        <p:spPr>
          <a:xfrm>
            <a:off x="10332720" y="4038600"/>
            <a:ext cx="327400" cy="6324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4EB153B6-6916-48C0-80E3-B56A85C50E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6698" y="4569112"/>
            <a:ext cx="3063346" cy="1512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96358569-3585-46CA-A651-EEF37283F8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8274" y="1690688"/>
            <a:ext cx="3619764" cy="2714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254873B1-EC5D-4177-93E6-0AF7F40BE1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6966056" y="2189153"/>
            <a:ext cx="3087677" cy="3067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62269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9041ABB-C77E-4D12-87C4-00409C41D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CH" dirty="0">
                <a:solidFill>
                  <a:schemeClr val="accent1"/>
                </a:solidFill>
              </a:rPr>
              <a:t>Petri Net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06A704F-2295-4114-8F40-5FA47BAC5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CAA9-A281-4BED-B172-048C7AE96558}" type="slidenum">
              <a:rPr lang="fr-CH" smtClean="0"/>
              <a:t>15</a:t>
            </a:fld>
            <a:endParaRPr lang="fr-CH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D173FACA-DA34-4D65-9B25-29FB6DD664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656"/>
          <a:stretch/>
        </p:blipFill>
        <p:spPr bwMode="auto">
          <a:xfrm rot="5400000">
            <a:off x="6685464" y="2713960"/>
            <a:ext cx="3850270" cy="1803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C11DDB5-DE4E-4879-9ECD-8B8AB6DB06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1880" y="1824587"/>
            <a:ext cx="3838769" cy="3582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526AFCFA-6982-49F1-8AE1-160F694B701F}"/>
              </a:ext>
            </a:extLst>
          </p:cNvPr>
          <p:cNvSpPr txBox="1"/>
          <p:nvPr/>
        </p:nvSpPr>
        <p:spPr>
          <a:xfrm>
            <a:off x="9476821" y="4814133"/>
            <a:ext cx="6324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400" dirty="0"/>
              <a:t>1/3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4A29FB37-EB93-44F7-B4EA-D566D456FCA9}"/>
              </a:ext>
            </a:extLst>
          </p:cNvPr>
          <p:cNvSpPr txBox="1"/>
          <p:nvPr/>
        </p:nvSpPr>
        <p:spPr>
          <a:xfrm>
            <a:off x="9476821" y="3455803"/>
            <a:ext cx="6324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400" dirty="0"/>
              <a:t>1/3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FDA6DFC0-EC25-4054-A800-925B7ACD4011}"/>
              </a:ext>
            </a:extLst>
          </p:cNvPr>
          <p:cNvSpPr txBox="1"/>
          <p:nvPr/>
        </p:nvSpPr>
        <p:spPr>
          <a:xfrm>
            <a:off x="9476821" y="2067475"/>
            <a:ext cx="6324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400" dirty="0"/>
              <a:t>1/3</a:t>
            </a:r>
          </a:p>
        </p:txBody>
      </p:sp>
    </p:spTree>
    <p:extLst>
      <p:ext uri="{BB962C8B-B14F-4D97-AF65-F5344CB8AC3E}">
        <p14:creationId xmlns:p14="http://schemas.microsoft.com/office/powerpoint/2010/main" val="39062905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9041ABB-C77E-4D12-87C4-00409C41D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CH" dirty="0">
                <a:solidFill>
                  <a:schemeClr val="accent1"/>
                </a:solidFill>
              </a:rPr>
              <a:t>Petri Net : Distance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06A704F-2295-4114-8F40-5FA47BAC5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CAA9-A281-4BED-B172-048C7AE96558}" type="slidenum">
              <a:rPr lang="fr-CH" smtClean="0"/>
              <a:t>16</a:t>
            </a:fld>
            <a:endParaRPr lang="fr-CH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ABF353D-60CF-450E-92FE-EF8539F931B1}"/>
              </a:ext>
            </a:extLst>
          </p:cNvPr>
          <p:cNvSpPr/>
          <p:nvPr/>
        </p:nvSpPr>
        <p:spPr>
          <a:xfrm>
            <a:off x="10332720" y="4038600"/>
            <a:ext cx="327400" cy="6324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pic>
        <p:nvPicPr>
          <p:cNvPr id="10" name="vlc-record-2021-04-14-17h07m17s-Desktop 2021.04.14 - 17.05.35.03-.mp4">
            <a:hlinkClick r:id="" action="ppaction://media"/>
            <a:extLst>
              <a:ext uri="{FF2B5EF4-FFF2-40B4-BE49-F238E27FC236}">
                <a16:creationId xmlns:a16="http://schemas.microsoft.com/office/drawing/2014/main" id="{F6C743A7-E917-47E7-BAA0-8428DA04B85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53024" y="2255968"/>
            <a:ext cx="6072678" cy="2758824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1" name="Groupe 10">
            <a:extLst>
              <a:ext uri="{FF2B5EF4-FFF2-40B4-BE49-F238E27FC236}">
                <a16:creationId xmlns:a16="http://schemas.microsoft.com/office/drawing/2014/main" id="{228365B3-8060-4AA3-9680-BC14353CC7F2}"/>
              </a:ext>
            </a:extLst>
          </p:cNvPr>
          <p:cNvGrpSpPr/>
          <p:nvPr/>
        </p:nvGrpSpPr>
        <p:grpSpPr>
          <a:xfrm>
            <a:off x="8610600" y="2272910"/>
            <a:ext cx="2050566" cy="2697863"/>
            <a:chOff x="9280374" y="2198594"/>
            <a:chExt cx="2050566" cy="2697863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01D2FAE0-8BF0-4FC6-8B00-C62FC1EF257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80374" y="2213834"/>
              <a:ext cx="2050566" cy="26826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E8DB5751-90A6-4FA4-BE14-B3BAAC8C22C5}"/>
                </a:ext>
              </a:extLst>
            </p:cNvPr>
            <p:cNvSpPr txBox="1"/>
            <p:nvPr/>
          </p:nvSpPr>
          <p:spPr>
            <a:xfrm>
              <a:off x="10893183" y="2198594"/>
              <a:ext cx="365760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H" sz="1300" dirty="0"/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62117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027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9041ABB-C77E-4D12-87C4-00409C41D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CH" dirty="0">
                <a:solidFill>
                  <a:schemeClr val="accent1"/>
                </a:solidFill>
              </a:rPr>
              <a:t>Rate : </a:t>
            </a:r>
            <a:r>
              <a:rPr lang="fr-CH" dirty="0" err="1">
                <a:solidFill>
                  <a:schemeClr val="accent1"/>
                </a:solidFill>
              </a:rPr>
              <a:t>problem</a:t>
            </a:r>
            <a:endParaRPr lang="fr-CH" dirty="0">
              <a:solidFill>
                <a:schemeClr val="accent1"/>
              </a:solidFill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06A704F-2295-4114-8F40-5FA47BAC5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CAA9-A281-4BED-B172-048C7AE96558}" type="slidenum">
              <a:rPr lang="fr-CH" smtClean="0"/>
              <a:t>17</a:t>
            </a:fld>
            <a:endParaRPr lang="fr-CH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D88C909-61E6-47F0-AF3A-5895FD8838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172" t="1180" r="6584" b="9519"/>
          <a:stretch/>
        </p:blipFill>
        <p:spPr>
          <a:xfrm>
            <a:off x="1428058" y="1826693"/>
            <a:ext cx="4320000" cy="3900302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B159066E-F395-488E-A8BB-80FF800BD4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9723" y="2718832"/>
            <a:ext cx="3906511" cy="1843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9191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9041ABB-C77E-4D12-87C4-00409C41D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CH" dirty="0" err="1">
                <a:solidFill>
                  <a:schemeClr val="accent1"/>
                </a:solidFill>
              </a:rPr>
              <a:t>Transition’s</a:t>
            </a:r>
            <a:r>
              <a:rPr lang="fr-CH" dirty="0">
                <a:solidFill>
                  <a:schemeClr val="accent1"/>
                </a:solidFill>
              </a:rPr>
              <a:t> Rates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06A704F-2295-4114-8F40-5FA47BAC5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CAA9-A281-4BED-B172-048C7AE96558}" type="slidenum">
              <a:rPr lang="fr-CH" smtClean="0"/>
              <a:t>18</a:t>
            </a:fld>
            <a:endParaRPr lang="fr-CH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ABF353D-60CF-450E-92FE-EF8539F931B1}"/>
              </a:ext>
            </a:extLst>
          </p:cNvPr>
          <p:cNvSpPr/>
          <p:nvPr/>
        </p:nvSpPr>
        <p:spPr>
          <a:xfrm>
            <a:off x="10332720" y="4038600"/>
            <a:ext cx="327400" cy="6324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2BAAEEE-EC88-442E-903F-48018CA599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571" t="3894" r="7290" b="12372"/>
          <a:stretch/>
        </p:blipFill>
        <p:spPr>
          <a:xfrm>
            <a:off x="1406545" y="1812146"/>
            <a:ext cx="4366181" cy="3902986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7E81B2F8-CDF5-41B8-B1D5-69A1DE6DB4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5045" y="2727280"/>
            <a:ext cx="3982924" cy="1835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4036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9041ABB-C77E-4D12-87C4-00409C41D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CH" dirty="0" err="1">
                <a:solidFill>
                  <a:schemeClr val="accent1"/>
                </a:solidFill>
              </a:rPr>
              <a:t>Map</a:t>
            </a:r>
            <a:endParaRPr lang="fr-CH" dirty="0">
              <a:solidFill>
                <a:schemeClr val="accent1"/>
              </a:solidFill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06A704F-2295-4114-8F40-5FA47BAC5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CAA9-A281-4BED-B172-048C7AE96558}" type="slidenum">
              <a:rPr lang="fr-CH" smtClean="0"/>
              <a:t>19</a:t>
            </a:fld>
            <a:endParaRPr lang="fr-CH"/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EBB27207-7262-4062-8673-C49A3ABF9674}"/>
              </a:ext>
            </a:extLst>
          </p:cNvPr>
          <p:cNvGrpSpPr/>
          <p:nvPr/>
        </p:nvGrpSpPr>
        <p:grpSpPr>
          <a:xfrm>
            <a:off x="2693670" y="1404444"/>
            <a:ext cx="6910820" cy="4951906"/>
            <a:chOff x="2693670" y="1404444"/>
            <a:chExt cx="6910820" cy="4951906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DA677A4D-5CFF-4E3E-89B5-E7E3C329E2A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93670" y="1404444"/>
              <a:ext cx="6804660" cy="49519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E2A6BDDD-4987-43CF-B5A7-E53E82D032AC}"/>
                </a:ext>
              </a:extLst>
            </p:cNvPr>
            <p:cNvSpPr txBox="1"/>
            <p:nvPr/>
          </p:nvSpPr>
          <p:spPr>
            <a:xfrm>
              <a:off x="6917139" y="3015856"/>
              <a:ext cx="4538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H" dirty="0"/>
                <a:t>31</a:t>
              </a:r>
            </a:p>
          </p:txBody>
        </p:sp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811C285C-8FC8-451D-9A1B-5C458153DD7A}"/>
                </a:ext>
              </a:extLst>
            </p:cNvPr>
            <p:cNvSpPr txBox="1"/>
            <p:nvPr/>
          </p:nvSpPr>
          <p:spPr>
            <a:xfrm>
              <a:off x="6203263" y="3120643"/>
              <a:ext cx="5069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H" dirty="0"/>
                <a:t>11</a:t>
              </a:r>
            </a:p>
          </p:txBody>
        </p: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4048F1A9-A953-4557-A6B8-0F3BD980AD24}"/>
                </a:ext>
              </a:extLst>
            </p:cNvPr>
            <p:cNvSpPr txBox="1"/>
            <p:nvPr/>
          </p:nvSpPr>
          <p:spPr>
            <a:xfrm>
              <a:off x="5254938" y="5244148"/>
              <a:ext cx="327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H" dirty="0"/>
                <a:t>6</a:t>
              </a:r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F1C37213-BC71-4591-AFDB-557B4F7E9093}"/>
                </a:ext>
              </a:extLst>
            </p:cNvPr>
            <p:cNvSpPr txBox="1"/>
            <p:nvPr/>
          </p:nvSpPr>
          <p:spPr>
            <a:xfrm>
              <a:off x="4821165" y="4928284"/>
              <a:ext cx="327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H" dirty="0"/>
                <a:t>4</a:t>
              </a:r>
            </a:p>
          </p:txBody>
        </p: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D803DFFE-CFF0-42F6-97E0-8F656B436613}"/>
                </a:ext>
              </a:extLst>
            </p:cNvPr>
            <p:cNvSpPr txBox="1"/>
            <p:nvPr/>
          </p:nvSpPr>
          <p:spPr>
            <a:xfrm>
              <a:off x="4290060" y="5268890"/>
              <a:ext cx="327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H" dirty="0"/>
                <a:t>3</a:t>
              </a:r>
            </a:p>
          </p:txBody>
        </p:sp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8C5439B1-D6AA-4A81-A03B-D998F0D8420B}"/>
                </a:ext>
              </a:extLst>
            </p:cNvPr>
            <p:cNvSpPr txBox="1"/>
            <p:nvPr/>
          </p:nvSpPr>
          <p:spPr>
            <a:xfrm>
              <a:off x="5356470" y="5800249"/>
              <a:ext cx="327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H" dirty="0"/>
                <a:t>2</a:t>
              </a:r>
            </a:p>
          </p:txBody>
        </p:sp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5F809FE1-02F3-48E2-8E31-3C264D81679C}"/>
                </a:ext>
              </a:extLst>
            </p:cNvPr>
            <p:cNvSpPr txBox="1"/>
            <p:nvPr/>
          </p:nvSpPr>
          <p:spPr>
            <a:xfrm>
              <a:off x="4867145" y="5984915"/>
              <a:ext cx="327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H" dirty="0"/>
                <a:t>1</a:t>
              </a:r>
            </a:p>
          </p:txBody>
        </p:sp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27B9E594-F347-4E5F-BD5C-CD318B34EEE2}"/>
                </a:ext>
              </a:extLst>
            </p:cNvPr>
            <p:cNvSpPr txBox="1"/>
            <p:nvPr/>
          </p:nvSpPr>
          <p:spPr>
            <a:xfrm>
              <a:off x="4541520" y="5775960"/>
              <a:ext cx="327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H" dirty="0"/>
                <a:t>0</a:t>
              </a:r>
            </a:p>
          </p:txBody>
        </p:sp>
        <p:sp>
          <p:nvSpPr>
            <p:cNvPr id="16" name="ZoneTexte 15">
              <a:extLst>
                <a:ext uri="{FF2B5EF4-FFF2-40B4-BE49-F238E27FC236}">
                  <a16:creationId xmlns:a16="http://schemas.microsoft.com/office/drawing/2014/main" id="{8E2D82B1-7670-42A9-8331-69F43F7E2B4C}"/>
                </a:ext>
              </a:extLst>
            </p:cNvPr>
            <p:cNvSpPr txBox="1"/>
            <p:nvPr/>
          </p:nvSpPr>
          <p:spPr>
            <a:xfrm>
              <a:off x="6021269" y="3522126"/>
              <a:ext cx="4681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H" dirty="0"/>
                <a:t>10</a:t>
              </a:r>
            </a:p>
          </p:txBody>
        </p:sp>
        <p:sp>
          <p:nvSpPr>
            <p:cNvPr id="17" name="ZoneTexte 16">
              <a:extLst>
                <a:ext uri="{FF2B5EF4-FFF2-40B4-BE49-F238E27FC236}">
                  <a16:creationId xmlns:a16="http://schemas.microsoft.com/office/drawing/2014/main" id="{52C6DD19-71C1-473C-ACCC-8EE942553EC5}"/>
                </a:ext>
              </a:extLst>
            </p:cNvPr>
            <p:cNvSpPr txBox="1"/>
            <p:nvPr/>
          </p:nvSpPr>
          <p:spPr>
            <a:xfrm>
              <a:off x="6375134" y="3468469"/>
              <a:ext cx="5029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H" dirty="0"/>
                <a:t>30</a:t>
              </a:r>
            </a:p>
          </p:txBody>
        </p:sp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id="{1DC8491E-0BDB-4DA2-B278-C3A835A8B22D}"/>
                </a:ext>
              </a:extLst>
            </p:cNvPr>
            <p:cNvSpPr txBox="1"/>
            <p:nvPr/>
          </p:nvSpPr>
          <p:spPr>
            <a:xfrm>
              <a:off x="5012618" y="5466164"/>
              <a:ext cx="327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H" dirty="0"/>
                <a:t>5</a:t>
              </a:r>
            </a:p>
          </p:txBody>
        </p:sp>
        <p:sp>
          <p:nvSpPr>
            <p:cNvPr id="19" name="ZoneTexte 18">
              <a:extLst>
                <a:ext uri="{FF2B5EF4-FFF2-40B4-BE49-F238E27FC236}">
                  <a16:creationId xmlns:a16="http://schemas.microsoft.com/office/drawing/2014/main" id="{F92375DC-61BC-4076-B088-7DEFCC4D7653}"/>
                </a:ext>
              </a:extLst>
            </p:cNvPr>
            <p:cNvSpPr txBox="1"/>
            <p:nvPr/>
          </p:nvSpPr>
          <p:spPr>
            <a:xfrm>
              <a:off x="5561690" y="3653135"/>
              <a:ext cx="327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H" dirty="0"/>
                <a:t>9</a:t>
              </a:r>
            </a:p>
          </p:txBody>
        </p:sp>
        <p:sp>
          <p:nvSpPr>
            <p:cNvPr id="20" name="ZoneTexte 19">
              <a:extLst>
                <a:ext uri="{FF2B5EF4-FFF2-40B4-BE49-F238E27FC236}">
                  <a16:creationId xmlns:a16="http://schemas.microsoft.com/office/drawing/2014/main" id="{446913C4-ECD5-4403-967F-2C0EF1379635}"/>
                </a:ext>
              </a:extLst>
            </p:cNvPr>
            <p:cNvSpPr txBox="1"/>
            <p:nvPr/>
          </p:nvSpPr>
          <p:spPr>
            <a:xfrm>
              <a:off x="5888545" y="4316422"/>
              <a:ext cx="4565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H" dirty="0"/>
                <a:t>29</a:t>
              </a:r>
            </a:p>
          </p:txBody>
        </p:sp>
        <p:sp>
          <p:nvSpPr>
            <p:cNvPr id="21" name="ZoneTexte 20">
              <a:extLst>
                <a:ext uri="{FF2B5EF4-FFF2-40B4-BE49-F238E27FC236}">
                  <a16:creationId xmlns:a16="http://schemas.microsoft.com/office/drawing/2014/main" id="{E583A6B2-6218-431C-B3B9-A786F37A5DA7}"/>
                </a:ext>
              </a:extLst>
            </p:cNvPr>
            <p:cNvSpPr txBox="1"/>
            <p:nvPr/>
          </p:nvSpPr>
          <p:spPr>
            <a:xfrm>
              <a:off x="5932300" y="4767758"/>
              <a:ext cx="327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H" dirty="0"/>
                <a:t>7</a:t>
              </a:r>
            </a:p>
          </p:txBody>
        </p:sp>
        <p:sp>
          <p:nvSpPr>
            <p:cNvPr id="22" name="ZoneTexte 21">
              <a:extLst>
                <a:ext uri="{FF2B5EF4-FFF2-40B4-BE49-F238E27FC236}">
                  <a16:creationId xmlns:a16="http://schemas.microsoft.com/office/drawing/2014/main" id="{FA099915-3834-4944-B7BA-6DCA5FFE629A}"/>
                </a:ext>
              </a:extLst>
            </p:cNvPr>
            <p:cNvSpPr txBox="1"/>
            <p:nvPr/>
          </p:nvSpPr>
          <p:spPr>
            <a:xfrm>
              <a:off x="5306810" y="4583092"/>
              <a:ext cx="327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H" dirty="0"/>
                <a:t>8</a:t>
              </a:r>
            </a:p>
          </p:txBody>
        </p:sp>
        <p:sp>
          <p:nvSpPr>
            <p:cNvPr id="23" name="ZoneTexte 22">
              <a:extLst>
                <a:ext uri="{FF2B5EF4-FFF2-40B4-BE49-F238E27FC236}">
                  <a16:creationId xmlns:a16="http://schemas.microsoft.com/office/drawing/2014/main" id="{529B7E09-FBFF-4D86-94F2-46DCEE433395}"/>
                </a:ext>
              </a:extLst>
            </p:cNvPr>
            <p:cNvSpPr txBox="1"/>
            <p:nvPr/>
          </p:nvSpPr>
          <p:spPr>
            <a:xfrm>
              <a:off x="8492705" y="2656635"/>
              <a:ext cx="4290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H" dirty="0"/>
                <a:t>25</a:t>
              </a:r>
            </a:p>
          </p:txBody>
        </p:sp>
        <p:sp>
          <p:nvSpPr>
            <p:cNvPr id="24" name="ZoneTexte 23">
              <a:extLst>
                <a:ext uri="{FF2B5EF4-FFF2-40B4-BE49-F238E27FC236}">
                  <a16:creationId xmlns:a16="http://schemas.microsoft.com/office/drawing/2014/main" id="{372BD12E-7BE8-4DFD-AE91-40F4B530312C}"/>
                </a:ext>
              </a:extLst>
            </p:cNvPr>
            <p:cNvSpPr txBox="1"/>
            <p:nvPr/>
          </p:nvSpPr>
          <p:spPr>
            <a:xfrm>
              <a:off x="8610600" y="5021071"/>
              <a:ext cx="5343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H" dirty="0"/>
                <a:t>20</a:t>
              </a:r>
            </a:p>
          </p:txBody>
        </p:sp>
        <p:sp>
          <p:nvSpPr>
            <p:cNvPr id="25" name="ZoneTexte 24">
              <a:extLst>
                <a:ext uri="{FF2B5EF4-FFF2-40B4-BE49-F238E27FC236}">
                  <a16:creationId xmlns:a16="http://schemas.microsoft.com/office/drawing/2014/main" id="{BC4098D8-DEFA-4228-B1DC-572F25A56C81}"/>
                </a:ext>
              </a:extLst>
            </p:cNvPr>
            <p:cNvSpPr txBox="1"/>
            <p:nvPr/>
          </p:nvSpPr>
          <p:spPr>
            <a:xfrm>
              <a:off x="8317489" y="5466164"/>
              <a:ext cx="5026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H" dirty="0"/>
                <a:t>17</a:t>
              </a:r>
            </a:p>
          </p:txBody>
        </p:sp>
        <p:sp>
          <p:nvSpPr>
            <p:cNvPr id="26" name="ZoneTexte 25">
              <a:extLst>
                <a:ext uri="{FF2B5EF4-FFF2-40B4-BE49-F238E27FC236}">
                  <a16:creationId xmlns:a16="http://schemas.microsoft.com/office/drawing/2014/main" id="{04753433-4B6F-48C5-B61E-89E977E96DC5}"/>
                </a:ext>
              </a:extLst>
            </p:cNvPr>
            <p:cNvSpPr txBox="1"/>
            <p:nvPr/>
          </p:nvSpPr>
          <p:spPr>
            <a:xfrm>
              <a:off x="8109464" y="4931350"/>
              <a:ext cx="6018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H" dirty="0"/>
                <a:t>16</a:t>
              </a:r>
            </a:p>
          </p:txBody>
        </p:sp>
        <p:sp>
          <p:nvSpPr>
            <p:cNvPr id="27" name="ZoneTexte 26">
              <a:extLst>
                <a:ext uri="{FF2B5EF4-FFF2-40B4-BE49-F238E27FC236}">
                  <a16:creationId xmlns:a16="http://schemas.microsoft.com/office/drawing/2014/main" id="{139C8DF5-9F58-4336-A7A9-2AE06521ED2E}"/>
                </a:ext>
              </a:extLst>
            </p:cNvPr>
            <p:cNvSpPr txBox="1"/>
            <p:nvPr/>
          </p:nvSpPr>
          <p:spPr>
            <a:xfrm>
              <a:off x="7521091" y="4137660"/>
              <a:ext cx="4791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H" dirty="0"/>
                <a:t>21</a:t>
              </a:r>
            </a:p>
          </p:txBody>
        </p:sp>
        <p:sp>
          <p:nvSpPr>
            <p:cNvPr id="28" name="ZoneTexte 27">
              <a:extLst>
                <a:ext uri="{FF2B5EF4-FFF2-40B4-BE49-F238E27FC236}">
                  <a16:creationId xmlns:a16="http://schemas.microsoft.com/office/drawing/2014/main" id="{0CB9BD7C-B0E6-4812-BA4A-8F2B9859E9AE}"/>
                </a:ext>
              </a:extLst>
            </p:cNvPr>
            <p:cNvSpPr txBox="1"/>
            <p:nvPr/>
          </p:nvSpPr>
          <p:spPr>
            <a:xfrm>
              <a:off x="6903035" y="4840892"/>
              <a:ext cx="6028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H" dirty="0"/>
                <a:t>15</a:t>
              </a:r>
            </a:p>
          </p:txBody>
        </p:sp>
        <p:sp>
          <p:nvSpPr>
            <p:cNvPr id="29" name="ZoneTexte 28">
              <a:extLst>
                <a:ext uri="{FF2B5EF4-FFF2-40B4-BE49-F238E27FC236}">
                  <a16:creationId xmlns:a16="http://schemas.microsoft.com/office/drawing/2014/main" id="{BA1868D7-B0D2-4409-B8A0-D74BC138DACB}"/>
                </a:ext>
              </a:extLst>
            </p:cNvPr>
            <p:cNvSpPr txBox="1"/>
            <p:nvPr/>
          </p:nvSpPr>
          <p:spPr>
            <a:xfrm>
              <a:off x="6768172" y="5724586"/>
              <a:ext cx="6028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H" dirty="0"/>
                <a:t>13</a:t>
              </a:r>
            </a:p>
          </p:txBody>
        </p:sp>
        <p:sp>
          <p:nvSpPr>
            <p:cNvPr id="30" name="ZoneTexte 29">
              <a:extLst>
                <a:ext uri="{FF2B5EF4-FFF2-40B4-BE49-F238E27FC236}">
                  <a16:creationId xmlns:a16="http://schemas.microsoft.com/office/drawing/2014/main" id="{59C3C0F4-79DF-407B-9658-3671A3EC0E54}"/>
                </a:ext>
              </a:extLst>
            </p:cNvPr>
            <p:cNvSpPr txBox="1"/>
            <p:nvPr/>
          </p:nvSpPr>
          <p:spPr>
            <a:xfrm>
              <a:off x="6672713" y="5357357"/>
              <a:ext cx="6467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H" dirty="0"/>
                <a:t>12</a:t>
              </a:r>
            </a:p>
          </p:txBody>
        </p:sp>
        <p:sp>
          <p:nvSpPr>
            <p:cNvPr id="31" name="ZoneTexte 30">
              <a:extLst>
                <a:ext uri="{FF2B5EF4-FFF2-40B4-BE49-F238E27FC236}">
                  <a16:creationId xmlns:a16="http://schemas.microsoft.com/office/drawing/2014/main" id="{B595F0CC-A92A-4851-97E4-DDD41C808953}"/>
                </a:ext>
              </a:extLst>
            </p:cNvPr>
            <p:cNvSpPr txBox="1"/>
            <p:nvPr/>
          </p:nvSpPr>
          <p:spPr>
            <a:xfrm>
              <a:off x="7950779" y="2060615"/>
              <a:ext cx="4290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H" dirty="0"/>
                <a:t>38</a:t>
              </a:r>
            </a:p>
          </p:txBody>
        </p:sp>
        <p:sp>
          <p:nvSpPr>
            <p:cNvPr id="32" name="ZoneTexte 31">
              <a:extLst>
                <a:ext uri="{FF2B5EF4-FFF2-40B4-BE49-F238E27FC236}">
                  <a16:creationId xmlns:a16="http://schemas.microsoft.com/office/drawing/2014/main" id="{9260EB0B-3DE1-4114-8920-90C7F59C77BA}"/>
                </a:ext>
              </a:extLst>
            </p:cNvPr>
            <p:cNvSpPr txBox="1"/>
            <p:nvPr/>
          </p:nvSpPr>
          <p:spPr>
            <a:xfrm>
              <a:off x="7717124" y="2250234"/>
              <a:ext cx="5661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H" dirty="0"/>
                <a:t>37</a:t>
              </a:r>
            </a:p>
          </p:txBody>
        </p:sp>
        <p:sp>
          <p:nvSpPr>
            <p:cNvPr id="33" name="ZoneTexte 32">
              <a:extLst>
                <a:ext uri="{FF2B5EF4-FFF2-40B4-BE49-F238E27FC236}">
                  <a16:creationId xmlns:a16="http://schemas.microsoft.com/office/drawing/2014/main" id="{6438DDAF-BBA7-41C2-93F5-A70B7A2DE14A}"/>
                </a:ext>
              </a:extLst>
            </p:cNvPr>
            <p:cNvSpPr txBox="1"/>
            <p:nvPr/>
          </p:nvSpPr>
          <p:spPr>
            <a:xfrm>
              <a:off x="8165304" y="3337460"/>
              <a:ext cx="4290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H" dirty="0"/>
                <a:t>26</a:t>
              </a:r>
            </a:p>
          </p:txBody>
        </p:sp>
        <p:sp>
          <p:nvSpPr>
            <p:cNvPr id="34" name="ZoneTexte 33">
              <a:extLst>
                <a:ext uri="{FF2B5EF4-FFF2-40B4-BE49-F238E27FC236}">
                  <a16:creationId xmlns:a16="http://schemas.microsoft.com/office/drawing/2014/main" id="{F5A437C6-919D-4F36-BAB5-26CAA7779F32}"/>
                </a:ext>
              </a:extLst>
            </p:cNvPr>
            <p:cNvSpPr txBox="1"/>
            <p:nvPr/>
          </p:nvSpPr>
          <p:spPr>
            <a:xfrm>
              <a:off x="8492705" y="4199535"/>
              <a:ext cx="4589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H" dirty="0"/>
                <a:t>22</a:t>
              </a:r>
            </a:p>
          </p:txBody>
        </p:sp>
        <p:sp>
          <p:nvSpPr>
            <p:cNvPr id="35" name="ZoneTexte 34">
              <a:extLst>
                <a:ext uri="{FF2B5EF4-FFF2-40B4-BE49-F238E27FC236}">
                  <a16:creationId xmlns:a16="http://schemas.microsoft.com/office/drawing/2014/main" id="{15C08E92-3521-436D-9CD6-CB8DF4275BDB}"/>
                </a:ext>
              </a:extLst>
            </p:cNvPr>
            <p:cNvSpPr txBox="1"/>
            <p:nvPr/>
          </p:nvSpPr>
          <p:spPr>
            <a:xfrm>
              <a:off x="8925054" y="5638222"/>
              <a:ext cx="4689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H" dirty="0"/>
                <a:t>19</a:t>
              </a:r>
            </a:p>
          </p:txBody>
        </p:sp>
        <p:sp>
          <p:nvSpPr>
            <p:cNvPr id="36" name="ZoneTexte 35">
              <a:extLst>
                <a:ext uri="{FF2B5EF4-FFF2-40B4-BE49-F238E27FC236}">
                  <a16:creationId xmlns:a16="http://schemas.microsoft.com/office/drawing/2014/main" id="{6E93196C-1A6D-4A03-8BB0-E0340C1389D1}"/>
                </a:ext>
              </a:extLst>
            </p:cNvPr>
            <p:cNvSpPr txBox="1"/>
            <p:nvPr/>
          </p:nvSpPr>
          <p:spPr>
            <a:xfrm>
              <a:off x="6591300" y="4348089"/>
              <a:ext cx="5029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H" dirty="0"/>
                <a:t>28</a:t>
              </a:r>
            </a:p>
          </p:txBody>
        </p:sp>
        <p:sp>
          <p:nvSpPr>
            <p:cNvPr id="37" name="ZoneTexte 36">
              <a:extLst>
                <a:ext uri="{FF2B5EF4-FFF2-40B4-BE49-F238E27FC236}">
                  <a16:creationId xmlns:a16="http://schemas.microsoft.com/office/drawing/2014/main" id="{2C07BB75-BEAC-4E0C-BE35-FDC6BB9172AB}"/>
                </a:ext>
              </a:extLst>
            </p:cNvPr>
            <p:cNvSpPr txBox="1"/>
            <p:nvPr/>
          </p:nvSpPr>
          <p:spPr>
            <a:xfrm>
              <a:off x="7848491" y="5855275"/>
              <a:ext cx="4689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H" dirty="0"/>
                <a:t>18</a:t>
              </a:r>
            </a:p>
          </p:txBody>
        </p:sp>
        <p:sp>
          <p:nvSpPr>
            <p:cNvPr id="38" name="ZoneTexte 37">
              <a:extLst>
                <a:ext uri="{FF2B5EF4-FFF2-40B4-BE49-F238E27FC236}">
                  <a16:creationId xmlns:a16="http://schemas.microsoft.com/office/drawing/2014/main" id="{9F9050F5-7828-4506-84A4-B2E3BFB43552}"/>
                </a:ext>
              </a:extLst>
            </p:cNvPr>
            <p:cNvSpPr txBox="1"/>
            <p:nvPr/>
          </p:nvSpPr>
          <p:spPr>
            <a:xfrm>
              <a:off x="7599609" y="5430917"/>
              <a:ext cx="4791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H" dirty="0"/>
                <a:t>14</a:t>
              </a:r>
            </a:p>
          </p:txBody>
        </p:sp>
        <p:sp>
          <p:nvSpPr>
            <p:cNvPr id="39" name="ZoneTexte 38">
              <a:extLst>
                <a:ext uri="{FF2B5EF4-FFF2-40B4-BE49-F238E27FC236}">
                  <a16:creationId xmlns:a16="http://schemas.microsoft.com/office/drawing/2014/main" id="{ACE23887-7D70-4344-86E7-3C88BB4C31FF}"/>
                </a:ext>
              </a:extLst>
            </p:cNvPr>
            <p:cNvSpPr txBox="1"/>
            <p:nvPr/>
          </p:nvSpPr>
          <p:spPr>
            <a:xfrm>
              <a:off x="8711349" y="3755509"/>
              <a:ext cx="4335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H" dirty="0"/>
                <a:t>23</a:t>
              </a:r>
            </a:p>
          </p:txBody>
        </p:sp>
        <p:sp>
          <p:nvSpPr>
            <p:cNvPr id="40" name="ZoneTexte 39">
              <a:extLst>
                <a:ext uri="{FF2B5EF4-FFF2-40B4-BE49-F238E27FC236}">
                  <a16:creationId xmlns:a16="http://schemas.microsoft.com/office/drawing/2014/main" id="{CDD44317-A2B0-4DA1-A2B9-BCD6BF2BD27C}"/>
                </a:ext>
              </a:extLst>
            </p:cNvPr>
            <p:cNvSpPr txBox="1"/>
            <p:nvPr/>
          </p:nvSpPr>
          <p:spPr>
            <a:xfrm>
              <a:off x="9170930" y="3604252"/>
              <a:ext cx="4335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H" dirty="0"/>
                <a:t>24</a:t>
              </a:r>
            </a:p>
          </p:txBody>
        </p:sp>
        <p:sp>
          <p:nvSpPr>
            <p:cNvPr id="43" name="ZoneTexte 42">
              <a:extLst>
                <a:ext uri="{FF2B5EF4-FFF2-40B4-BE49-F238E27FC236}">
                  <a16:creationId xmlns:a16="http://schemas.microsoft.com/office/drawing/2014/main" id="{662EF013-5ADD-487C-8B2E-64FE63AFF3EA}"/>
                </a:ext>
              </a:extLst>
            </p:cNvPr>
            <p:cNvSpPr txBox="1"/>
            <p:nvPr/>
          </p:nvSpPr>
          <p:spPr>
            <a:xfrm>
              <a:off x="7562741" y="2832727"/>
              <a:ext cx="571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H" dirty="0"/>
                <a:t>36</a:t>
              </a:r>
            </a:p>
          </p:txBody>
        </p:sp>
        <p:sp>
          <p:nvSpPr>
            <p:cNvPr id="44" name="ZoneTexte 43">
              <a:extLst>
                <a:ext uri="{FF2B5EF4-FFF2-40B4-BE49-F238E27FC236}">
                  <a16:creationId xmlns:a16="http://schemas.microsoft.com/office/drawing/2014/main" id="{0522C07B-72C1-42C0-A20F-C59061E34BB2}"/>
                </a:ext>
              </a:extLst>
            </p:cNvPr>
            <p:cNvSpPr txBox="1"/>
            <p:nvPr/>
          </p:nvSpPr>
          <p:spPr>
            <a:xfrm>
              <a:off x="7521404" y="3429000"/>
              <a:ext cx="5105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H" dirty="0"/>
                <a:t>35</a:t>
              </a:r>
            </a:p>
          </p:txBody>
        </p:sp>
        <p:sp>
          <p:nvSpPr>
            <p:cNvPr id="45" name="ZoneTexte 44">
              <a:extLst>
                <a:ext uri="{FF2B5EF4-FFF2-40B4-BE49-F238E27FC236}">
                  <a16:creationId xmlns:a16="http://schemas.microsoft.com/office/drawing/2014/main" id="{97F07020-0D44-4F76-A936-B470BA80CAE2}"/>
                </a:ext>
              </a:extLst>
            </p:cNvPr>
            <p:cNvSpPr txBox="1"/>
            <p:nvPr/>
          </p:nvSpPr>
          <p:spPr>
            <a:xfrm>
              <a:off x="6749415" y="3991001"/>
              <a:ext cx="5257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H" dirty="0"/>
                <a:t>34</a:t>
              </a:r>
            </a:p>
          </p:txBody>
        </p:sp>
        <p:sp>
          <p:nvSpPr>
            <p:cNvPr id="46" name="ZoneTexte 45">
              <a:extLst>
                <a:ext uri="{FF2B5EF4-FFF2-40B4-BE49-F238E27FC236}">
                  <a16:creationId xmlns:a16="http://schemas.microsoft.com/office/drawing/2014/main" id="{13B7D173-854B-48D1-B9EF-C58A1AE3F11C}"/>
                </a:ext>
              </a:extLst>
            </p:cNvPr>
            <p:cNvSpPr txBox="1"/>
            <p:nvPr/>
          </p:nvSpPr>
          <p:spPr>
            <a:xfrm>
              <a:off x="7016958" y="3198634"/>
              <a:ext cx="5791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H" dirty="0"/>
                <a:t>33</a:t>
              </a:r>
            </a:p>
          </p:txBody>
        </p:sp>
        <p:sp>
          <p:nvSpPr>
            <p:cNvPr id="47" name="ZoneTexte 46">
              <a:extLst>
                <a:ext uri="{FF2B5EF4-FFF2-40B4-BE49-F238E27FC236}">
                  <a16:creationId xmlns:a16="http://schemas.microsoft.com/office/drawing/2014/main" id="{F03ABA7A-B66D-44E8-B0F9-B71E53333163}"/>
                </a:ext>
              </a:extLst>
            </p:cNvPr>
            <p:cNvSpPr txBox="1"/>
            <p:nvPr/>
          </p:nvSpPr>
          <p:spPr>
            <a:xfrm>
              <a:off x="6882280" y="3631024"/>
              <a:ext cx="5235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H" dirty="0"/>
                <a:t>32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763630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D965C75-1161-47AC-BEBE-06967581B3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CH" dirty="0">
                <a:solidFill>
                  <a:schemeClr val="accent1"/>
                </a:solidFill>
              </a:rPr>
              <a:t>Goal of the </a:t>
            </a:r>
            <a:r>
              <a:rPr lang="fr-CH" dirty="0" err="1">
                <a:solidFill>
                  <a:schemeClr val="accent1"/>
                </a:solidFill>
              </a:rPr>
              <a:t>project</a:t>
            </a:r>
            <a:endParaRPr lang="fr-CH" dirty="0">
              <a:solidFill>
                <a:schemeClr val="accent1"/>
              </a:solidFill>
            </a:endParaRP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8A7C2394-544F-45DE-B56A-39B1B8DF4F89}"/>
              </a:ext>
            </a:extLst>
          </p:cNvPr>
          <p:cNvSpPr txBox="1"/>
          <p:nvPr/>
        </p:nvSpPr>
        <p:spPr>
          <a:xfrm>
            <a:off x="2362899" y="3013501"/>
            <a:ext cx="74662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/>
              <a:t>Using </a:t>
            </a:r>
            <a:r>
              <a:rPr lang="en-GB" sz="2400" dirty="0">
                <a:solidFill>
                  <a:srgbClr val="FF0000"/>
                </a:solidFill>
              </a:rPr>
              <a:t>probabilistic model checker </a:t>
            </a:r>
            <a:r>
              <a:rPr lang="en-GB" sz="2400" dirty="0"/>
              <a:t>to analyse vehicular network</a:t>
            </a:r>
            <a:endParaRPr lang="fr-CH" sz="2400" dirty="0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395FD8AC-2F10-401A-988B-59176F807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CAA9-A281-4BED-B172-048C7AE96558}" type="slidenum">
              <a:rPr lang="fr-CH" smtClean="0"/>
              <a:t>2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9496714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D965C75-1161-47AC-BEBE-06967581B3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CH" dirty="0" err="1">
                <a:solidFill>
                  <a:schemeClr val="accent1"/>
                </a:solidFill>
              </a:rPr>
              <a:t>Vehicule</a:t>
            </a:r>
            <a:r>
              <a:rPr lang="fr-CH" dirty="0">
                <a:solidFill>
                  <a:schemeClr val="accent1"/>
                </a:solidFill>
              </a:rPr>
              <a:t> Insertion</a:t>
            </a: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395FD8AC-2F10-401A-988B-59176F807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CAA9-A281-4BED-B172-048C7AE96558}" type="slidenum">
              <a:rPr lang="fr-CH" smtClean="0"/>
              <a:t>20</a:t>
            </a:fld>
            <a:endParaRPr lang="fr-CH"/>
          </a:p>
        </p:txBody>
      </p:sp>
      <p:sp>
        <p:nvSpPr>
          <p:cNvPr id="16" name="Espace réservé du contenu 2">
            <a:extLst>
              <a:ext uri="{FF2B5EF4-FFF2-40B4-BE49-F238E27FC236}">
                <a16:creationId xmlns:a16="http://schemas.microsoft.com/office/drawing/2014/main" id="{92829323-083E-4499-B85A-E9312AD57B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4008" y="3572813"/>
            <a:ext cx="4286126" cy="99544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fr-CH" sz="2400" dirty="0" err="1"/>
              <a:t>Vehicule</a:t>
            </a:r>
            <a:r>
              <a:rPr lang="fr-CH" sz="2400" dirty="0"/>
              <a:t> </a:t>
            </a:r>
            <a:r>
              <a:rPr lang="fr-CH" sz="2400" dirty="0" err="1"/>
              <a:t>inserted</a:t>
            </a:r>
            <a:r>
              <a:rPr lang="fr-CH" sz="2400" dirty="0"/>
              <a:t> in the </a:t>
            </a:r>
            <a:r>
              <a:rPr lang="fr-CH" sz="2400" dirty="0" err="1"/>
              <a:t>same</a:t>
            </a:r>
            <a:r>
              <a:rPr lang="fr-CH" sz="2400" dirty="0"/>
              <a:t> road on opposite direction</a:t>
            </a:r>
          </a:p>
          <a:p>
            <a:pPr marL="0" indent="0">
              <a:buNone/>
            </a:pPr>
            <a:endParaRPr lang="fr-CH" sz="3200" dirty="0"/>
          </a:p>
          <a:p>
            <a:endParaRPr lang="fr-CH" sz="3200" dirty="0"/>
          </a:p>
          <a:p>
            <a:endParaRPr lang="fr-CH" sz="3200" dirty="0"/>
          </a:p>
          <a:p>
            <a:endParaRPr lang="fr-CH" sz="3200" dirty="0"/>
          </a:p>
          <a:p>
            <a:endParaRPr lang="fr-CH" sz="3200" dirty="0"/>
          </a:p>
          <a:p>
            <a:endParaRPr lang="fr-CH" sz="3200" dirty="0"/>
          </a:p>
          <a:p>
            <a:endParaRPr lang="fr-CH" sz="3200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BD55B934-DB84-4149-8C89-336D901D90E8}"/>
              </a:ext>
            </a:extLst>
          </p:cNvPr>
          <p:cNvSpPr txBox="1"/>
          <p:nvPr/>
        </p:nvSpPr>
        <p:spPr>
          <a:xfrm>
            <a:off x="1955209" y="2535200"/>
            <a:ext cx="26637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b="1" dirty="0" err="1"/>
              <a:t>Deterministic</a:t>
            </a:r>
            <a:endParaRPr lang="en-GB" sz="3200" b="1" dirty="0"/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7945B5C9-9969-4EC8-BB49-EAE6DD8A6DCB}"/>
              </a:ext>
            </a:extLst>
          </p:cNvPr>
          <p:cNvSpPr txBox="1"/>
          <p:nvPr/>
        </p:nvSpPr>
        <p:spPr>
          <a:xfrm>
            <a:off x="7278029" y="2535200"/>
            <a:ext cx="34767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b="1" dirty="0"/>
              <a:t>Non-</a:t>
            </a:r>
            <a:r>
              <a:rPr lang="it-IT" sz="3200" b="1" dirty="0" err="1"/>
              <a:t>Deterministic</a:t>
            </a:r>
            <a:endParaRPr lang="en-GB" sz="3200" b="1" dirty="0"/>
          </a:p>
        </p:txBody>
      </p:sp>
      <p:sp>
        <p:nvSpPr>
          <p:cNvPr id="8" name="Espace réservé du contenu 2">
            <a:extLst>
              <a:ext uri="{FF2B5EF4-FFF2-40B4-BE49-F238E27FC236}">
                <a16:creationId xmlns:a16="http://schemas.microsoft.com/office/drawing/2014/main" id="{090765B1-2AAE-48F4-8922-EE35F0E22CEA}"/>
              </a:ext>
            </a:extLst>
          </p:cNvPr>
          <p:cNvSpPr txBox="1">
            <a:spLocks/>
          </p:cNvSpPr>
          <p:nvPr/>
        </p:nvSpPr>
        <p:spPr>
          <a:xfrm>
            <a:off x="6827794" y="3572814"/>
            <a:ext cx="4377186" cy="9954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CH" sz="2400" dirty="0" err="1"/>
              <a:t>Vehicule</a:t>
            </a:r>
            <a:r>
              <a:rPr lang="fr-CH" sz="2400" dirty="0"/>
              <a:t> </a:t>
            </a:r>
            <a:r>
              <a:rPr lang="fr-CH" sz="2400" dirty="0" err="1"/>
              <a:t>inserted</a:t>
            </a:r>
            <a:r>
              <a:rPr lang="fr-CH" sz="2400" dirty="0"/>
              <a:t> </a:t>
            </a:r>
            <a:r>
              <a:rPr lang="fr-CH" sz="2400" dirty="0" err="1"/>
              <a:t>randomly</a:t>
            </a:r>
            <a:r>
              <a:rPr lang="fr-CH" sz="2400" dirty="0"/>
              <a:t> in one entry point of the model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CH" sz="3200" dirty="0"/>
          </a:p>
          <a:p>
            <a:endParaRPr lang="fr-CH" sz="3200" dirty="0"/>
          </a:p>
          <a:p>
            <a:endParaRPr lang="fr-CH" sz="3200" dirty="0"/>
          </a:p>
          <a:p>
            <a:endParaRPr lang="fr-CH" sz="3200" dirty="0"/>
          </a:p>
          <a:p>
            <a:endParaRPr lang="fr-CH" sz="3200" dirty="0"/>
          </a:p>
          <a:p>
            <a:endParaRPr lang="fr-CH" sz="3200" dirty="0"/>
          </a:p>
          <a:p>
            <a:endParaRPr lang="fr-CH" sz="3200" dirty="0"/>
          </a:p>
        </p:txBody>
      </p:sp>
    </p:spTree>
    <p:extLst>
      <p:ext uri="{BB962C8B-B14F-4D97-AF65-F5344CB8AC3E}">
        <p14:creationId xmlns:p14="http://schemas.microsoft.com/office/powerpoint/2010/main" val="36296428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9041ABB-C77E-4D12-87C4-00409C41D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CH" dirty="0" err="1">
                <a:solidFill>
                  <a:schemeClr val="accent1"/>
                </a:solidFill>
              </a:rPr>
              <a:t>Deterministic</a:t>
            </a:r>
            <a:r>
              <a:rPr lang="fr-CH" dirty="0">
                <a:solidFill>
                  <a:schemeClr val="accent1"/>
                </a:solidFill>
              </a:rPr>
              <a:t> Insertion Model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06A704F-2295-4114-8F40-5FA47BAC5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CAA9-A281-4BED-B172-048C7AE96558}" type="slidenum">
              <a:rPr lang="fr-CH" smtClean="0"/>
              <a:t>21</a:t>
            </a:fld>
            <a:endParaRPr lang="fr-CH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ABF353D-60CF-450E-92FE-EF8539F931B1}"/>
              </a:ext>
            </a:extLst>
          </p:cNvPr>
          <p:cNvSpPr/>
          <p:nvPr/>
        </p:nvSpPr>
        <p:spPr>
          <a:xfrm>
            <a:off x="10332720" y="4038600"/>
            <a:ext cx="327400" cy="6324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3A6C8A9-BC47-4484-8311-E740F6BF11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57"/>
          <a:stretch/>
        </p:blipFill>
        <p:spPr>
          <a:xfrm>
            <a:off x="1000125" y="1548226"/>
            <a:ext cx="10191750" cy="473192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872017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9041ABB-C77E-4D12-87C4-00409C41D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CH" dirty="0">
                <a:solidFill>
                  <a:schemeClr val="accent1"/>
                </a:solidFill>
              </a:rPr>
              <a:t>Non-</a:t>
            </a:r>
            <a:r>
              <a:rPr lang="fr-CH" dirty="0" err="1">
                <a:solidFill>
                  <a:schemeClr val="accent1"/>
                </a:solidFill>
              </a:rPr>
              <a:t>Deterministic</a:t>
            </a:r>
            <a:r>
              <a:rPr lang="fr-CH" dirty="0">
                <a:solidFill>
                  <a:schemeClr val="accent1"/>
                </a:solidFill>
              </a:rPr>
              <a:t> Insertion Model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06A704F-2295-4114-8F40-5FA47BAC5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CAA9-A281-4BED-B172-048C7AE96558}" type="slidenum">
              <a:rPr lang="fr-CH" smtClean="0"/>
              <a:t>22</a:t>
            </a:fld>
            <a:endParaRPr lang="fr-CH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8938FFD8-6C9A-4509-A11B-96D8CBF4E8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3530" y="1506263"/>
            <a:ext cx="9044940" cy="485008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66F1E7F-2755-4E61-BD66-17EFD9C64095}"/>
              </a:ext>
            </a:extLst>
          </p:cNvPr>
          <p:cNvSpPr/>
          <p:nvPr/>
        </p:nvSpPr>
        <p:spPr>
          <a:xfrm>
            <a:off x="1935480" y="5539740"/>
            <a:ext cx="8321040" cy="8166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0464283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9041ABB-C77E-4D12-87C4-00409C41D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CH" dirty="0" err="1">
                <a:solidFill>
                  <a:schemeClr val="accent1"/>
                </a:solidFill>
              </a:rPr>
              <a:t>Map</a:t>
            </a:r>
            <a:r>
              <a:rPr lang="fr-CH" dirty="0">
                <a:solidFill>
                  <a:schemeClr val="accent1"/>
                </a:solidFill>
              </a:rPr>
              <a:t> : </a:t>
            </a:r>
            <a:r>
              <a:rPr lang="fr-CH" dirty="0" err="1">
                <a:solidFill>
                  <a:schemeClr val="accent1"/>
                </a:solidFill>
              </a:rPr>
              <a:t>Overload</a:t>
            </a:r>
            <a:endParaRPr lang="fr-CH" dirty="0">
              <a:solidFill>
                <a:schemeClr val="accent1"/>
              </a:solidFill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06A704F-2295-4114-8F40-5FA47BAC5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CAA9-A281-4BED-B172-048C7AE96558}" type="slidenum">
              <a:rPr lang="fr-CH" smtClean="0"/>
              <a:t>23</a:t>
            </a:fld>
            <a:endParaRPr lang="fr-CH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6AA837B-B966-4403-9B7B-C8FF63E91C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000" y="1794468"/>
            <a:ext cx="5400000" cy="3953155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B201F909-DD04-4E67-8E7F-7CEDCC0697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6970" y="1794468"/>
            <a:ext cx="5400000" cy="3992529"/>
          </a:xfrm>
          <a:prstGeom prst="rect">
            <a:avLst/>
          </a:prstGeom>
        </p:spPr>
      </p:pic>
      <p:sp>
        <p:nvSpPr>
          <p:cNvPr id="41" name="ZoneTexte 40">
            <a:extLst>
              <a:ext uri="{FF2B5EF4-FFF2-40B4-BE49-F238E27FC236}">
                <a16:creationId xmlns:a16="http://schemas.microsoft.com/office/drawing/2014/main" id="{354F2A2B-1D1B-43D9-AB12-EC270595BC64}"/>
              </a:ext>
            </a:extLst>
          </p:cNvPr>
          <p:cNvSpPr txBox="1"/>
          <p:nvPr/>
        </p:nvSpPr>
        <p:spPr>
          <a:xfrm>
            <a:off x="2633538" y="5840968"/>
            <a:ext cx="15249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 err="1"/>
              <a:t>Deterministic</a:t>
            </a:r>
            <a:endParaRPr lang="fr-CH" dirty="0"/>
          </a:p>
        </p:txBody>
      </p:sp>
      <p:sp>
        <p:nvSpPr>
          <p:cNvPr id="52" name="ZoneTexte 51">
            <a:extLst>
              <a:ext uri="{FF2B5EF4-FFF2-40B4-BE49-F238E27FC236}">
                <a16:creationId xmlns:a16="http://schemas.microsoft.com/office/drawing/2014/main" id="{0A5BE51C-FDC5-4E13-88C9-DBE119D1EC9C}"/>
              </a:ext>
            </a:extLst>
          </p:cNvPr>
          <p:cNvSpPr txBox="1"/>
          <p:nvPr/>
        </p:nvSpPr>
        <p:spPr>
          <a:xfrm>
            <a:off x="8663939" y="5840968"/>
            <a:ext cx="1976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/>
              <a:t>Non-</a:t>
            </a:r>
            <a:r>
              <a:rPr lang="fr-CH" dirty="0" err="1"/>
              <a:t>Deterministic</a:t>
            </a:r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24459390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9041ABB-C77E-4D12-87C4-00409C41D5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3494"/>
            <a:ext cx="10515600" cy="1325563"/>
          </a:xfrm>
        </p:spPr>
        <p:txBody>
          <a:bodyPr/>
          <a:lstStyle/>
          <a:p>
            <a:pPr algn="ctr"/>
            <a:r>
              <a:rPr lang="fr-CH" dirty="0" err="1">
                <a:solidFill>
                  <a:schemeClr val="accent1"/>
                </a:solidFill>
              </a:rPr>
              <a:t>Map</a:t>
            </a:r>
            <a:r>
              <a:rPr lang="fr-CH" dirty="0">
                <a:solidFill>
                  <a:schemeClr val="accent1"/>
                </a:solidFill>
              </a:rPr>
              <a:t> : Low </a:t>
            </a:r>
            <a:r>
              <a:rPr lang="fr-CH" dirty="0" err="1">
                <a:solidFill>
                  <a:schemeClr val="accent1"/>
                </a:solidFill>
              </a:rPr>
              <a:t>traffic</a:t>
            </a:r>
            <a:endParaRPr lang="fr-CH" dirty="0">
              <a:solidFill>
                <a:schemeClr val="accent1"/>
              </a:solidFill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06A704F-2295-4114-8F40-5FA47BAC5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CAA9-A281-4BED-B172-048C7AE96558}" type="slidenum">
              <a:rPr lang="fr-CH" smtClean="0"/>
              <a:t>24</a:t>
            </a:fld>
            <a:endParaRPr lang="fr-CH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3497D590-DB3E-4A3E-8441-F262E4062E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147" y="1806585"/>
            <a:ext cx="5400000" cy="4015628"/>
          </a:xfrm>
          <a:prstGeom prst="rect">
            <a:avLst/>
          </a:prstGeom>
        </p:spPr>
      </p:pic>
      <p:pic>
        <p:nvPicPr>
          <p:cNvPr id="41" name="Image 40">
            <a:extLst>
              <a:ext uri="{FF2B5EF4-FFF2-40B4-BE49-F238E27FC236}">
                <a16:creationId xmlns:a16="http://schemas.microsoft.com/office/drawing/2014/main" id="{2A621DF6-8593-4FBC-A48A-37433EC243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8579" y="1806585"/>
            <a:ext cx="5400000" cy="3917369"/>
          </a:xfrm>
          <a:prstGeom prst="rect">
            <a:avLst/>
          </a:prstGeom>
        </p:spPr>
      </p:pic>
      <p:sp>
        <p:nvSpPr>
          <p:cNvPr id="10" name="ZoneTexte 40">
            <a:extLst>
              <a:ext uri="{FF2B5EF4-FFF2-40B4-BE49-F238E27FC236}">
                <a16:creationId xmlns:a16="http://schemas.microsoft.com/office/drawing/2014/main" id="{DC779545-3E40-460E-995E-C99EF80FC4CE}"/>
              </a:ext>
            </a:extLst>
          </p:cNvPr>
          <p:cNvSpPr txBox="1"/>
          <p:nvPr/>
        </p:nvSpPr>
        <p:spPr>
          <a:xfrm>
            <a:off x="2633538" y="5840968"/>
            <a:ext cx="15249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 err="1"/>
              <a:t>Deterministic</a:t>
            </a:r>
            <a:endParaRPr lang="fr-CH" dirty="0"/>
          </a:p>
        </p:txBody>
      </p:sp>
      <p:sp>
        <p:nvSpPr>
          <p:cNvPr id="11" name="ZoneTexte 51">
            <a:extLst>
              <a:ext uri="{FF2B5EF4-FFF2-40B4-BE49-F238E27FC236}">
                <a16:creationId xmlns:a16="http://schemas.microsoft.com/office/drawing/2014/main" id="{354B456D-F736-4E9E-BCDA-055BE8F028AD}"/>
              </a:ext>
            </a:extLst>
          </p:cNvPr>
          <p:cNvSpPr txBox="1"/>
          <p:nvPr/>
        </p:nvSpPr>
        <p:spPr>
          <a:xfrm>
            <a:off x="8033540" y="5835318"/>
            <a:ext cx="1976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/>
              <a:t>Non-</a:t>
            </a:r>
            <a:r>
              <a:rPr lang="fr-CH" dirty="0" err="1"/>
              <a:t>Deterministic</a:t>
            </a:r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21007996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9041ABB-C77E-4D12-87C4-00409C41D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CH" dirty="0">
                <a:solidFill>
                  <a:schemeClr val="accent1"/>
                </a:solidFill>
              </a:rPr>
              <a:t>Local </a:t>
            </a:r>
            <a:r>
              <a:rPr lang="fr-CH" dirty="0" err="1">
                <a:solidFill>
                  <a:schemeClr val="accent1"/>
                </a:solidFill>
              </a:rPr>
              <a:t>analysis</a:t>
            </a:r>
            <a:endParaRPr lang="fr-CH" dirty="0">
              <a:solidFill>
                <a:schemeClr val="accent1"/>
              </a:solidFill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06A704F-2295-4114-8F40-5FA47BAC5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CAA9-A281-4BED-B172-048C7AE96558}" type="slidenum">
              <a:rPr lang="fr-CH" smtClean="0"/>
              <a:t>25</a:t>
            </a:fld>
            <a:endParaRPr lang="fr-CH"/>
          </a:p>
        </p:txBody>
      </p:sp>
      <p:pic>
        <p:nvPicPr>
          <p:cNvPr id="41" name="Image 40" descr="Une image contenant carte&#10;&#10;Description générée automatiquement">
            <a:extLst>
              <a:ext uri="{FF2B5EF4-FFF2-40B4-BE49-F238E27FC236}">
                <a16:creationId xmlns:a16="http://schemas.microsoft.com/office/drawing/2014/main" id="{5D194E76-4F84-42C1-A4D9-AEB168DA5C6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8" t="494"/>
          <a:stretch/>
        </p:blipFill>
        <p:spPr>
          <a:xfrm>
            <a:off x="6598919" y="1814331"/>
            <a:ext cx="5273039" cy="3847491"/>
          </a:xfrm>
          <a:prstGeom prst="rect">
            <a:avLst/>
          </a:prstGeom>
        </p:spPr>
      </p:pic>
      <p:sp>
        <p:nvSpPr>
          <p:cNvPr id="48" name="Espace réservé du contenu 2">
            <a:extLst>
              <a:ext uri="{FF2B5EF4-FFF2-40B4-BE49-F238E27FC236}">
                <a16:creationId xmlns:a16="http://schemas.microsoft.com/office/drawing/2014/main" id="{46CB4CE5-E2E5-4715-BD14-AFDBD7E62E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530" y="2340162"/>
            <a:ext cx="10515600" cy="3178609"/>
          </a:xfrm>
        </p:spPr>
        <p:txBody>
          <a:bodyPr>
            <a:normAutofit/>
          </a:bodyPr>
          <a:lstStyle/>
          <a:p>
            <a:pPr>
              <a:buClr>
                <a:schemeClr val="accent1"/>
              </a:buClr>
              <a:buSzPct val="130000"/>
            </a:pPr>
            <a:r>
              <a:rPr lang="fr-CH" sz="3200" dirty="0"/>
              <a:t>Model </a:t>
            </a:r>
            <a:r>
              <a:rPr lang="fr-CH" sz="3200" dirty="0" err="1"/>
              <a:t>complexity</a:t>
            </a:r>
            <a:endParaRPr lang="fr-CH" sz="3200" dirty="0"/>
          </a:p>
          <a:p>
            <a:pPr>
              <a:buClr>
                <a:schemeClr val="accent1"/>
              </a:buClr>
              <a:buSzPct val="130000"/>
            </a:pPr>
            <a:endParaRPr lang="fr-CH" sz="3200" dirty="0"/>
          </a:p>
          <a:p>
            <a:pPr>
              <a:buClr>
                <a:schemeClr val="accent1"/>
              </a:buClr>
              <a:buSzPct val="130000"/>
            </a:pPr>
            <a:r>
              <a:rPr lang="fr-CH" sz="3200" dirty="0"/>
              <a:t>Time </a:t>
            </a:r>
            <a:r>
              <a:rPr lang="fr-CH" sz="3200" dirty="0" err="1"/>
              <a:t>complexity</a:t>
            </a:r>
            <a:endParaRPr lang="fr-CH" sz="3200" dirty="0"/>
          </a:p>
          <a:p>
            <a:pPr>
              <a:buClr>
                <a:schemeClr val="accent1"/>
              </a:buClr>
              <a:buSzPct val="130000"/>
            </a:pPr>
            <a:endParaRPr lang="fr-CH" sz="3200" dirty="0"/>
          </a:p>
          <a:p>
            <a:pPr>
              <a:buClr>
                <a:schemeClr val="accent1"/>
              </a:buClr>
              <a:buSzPct val="130000"/>
            </a:pPr>
            <a:r>
              <a:rPr lang="fr-CH" sz="3200" dirty="0" err="1"/>
              <a:t>Evaluate</a:t>
            </a:r>
            <a:r>
              <a:rPr lang="fr-CH" sz="3200" dirty="0"/>
              <a:t> </a:t>
            </a:r>
            <a:r>
              <a:rPr lang="fr-CH" sz="3200" dirty="0" err="1"/>
              <a:t>random</a:t>
            </a:r>
            <a:r>
              <a:rPr lang="fr-CH" sz="3200" dirty="0"/>
              <a:t> </a:t>
            </a:r>
            <a:r>
              <a:rPr lang="fr-CH" sz="3200" dirty="0" err="1"/>
              <a:t>reinsertion</a:t>
            </a:r>
            <a:endParaRPr lang="fr-CH" sz="3200" dirty="0"/>
          </a:p>
          <a:p>
            <a:endParaRPr lang="fr-CH" sz="3200" dirty="0"/>
          </a:p>
          <a:p>
            <a:endParaRPr lang="fr-CH" sz="3200" dirty="0"/>
          </a:p>
          <a:p>
            <a:endParaRPr lang="fr-CH" sz="3200" dirty="0"/>
          </a:p>
        </p:txBody>
      </p:sp>
    </p:spTree>
    <p:extLst>
      <p:ext uri="{BB962C8B-B14F-4D97-AF65-F5344CB8AC3E}">
        <p14:creationId xmlns:p14="http://schemas.microsoft.com/office/powerpoint/2010/main" val="1636673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9041ABB-C77E-4D12-87C4-00409C41D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CH" dirty="0">
                <a:solidFill>
                  <a:schemeClr val="accent1"/>
                </a:solidFill>
              </a:rPr>
              <a:t>Local </a:t>
            </a:r>
            <a:r>
              <a:rPr lang="fr-CH" dirty="0" err="1">
                <a:solidFill>
                  <a:schemeClr val="accent1"/>
                </a:solidFill>
              </a:rPr>
              <a:t>analysis</a:t>
            </a:r>
            <a:r>
              <a:rPr lang="fr-CH" dirty="0">
                <a:solidFill>
                  <a:schemeClr val="accent1"/>
                </a:solidFill>
              </a:rPr>
              <a:t> : </a:t>
            </a:r>
            <a:r>
              <a:rPr lang="fr-CH" dirty="0" err="1">
                <a:solidFill>
                  <a:schemeClr val="accent1"/>
                </a:solidFill>
              </a:rPr>
              <a:t>left</a:t>
            </a:r>
            <a:r>
              <a:rPr lang="fr-CH" dirty="0">
                <a:solidFill>
                  <a:schemeClr val="accent1"/>
                </a:solidFill>
              </a:rPr>
              <a:t> part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06A704F-2295-4114-8F40-5FA47BAC5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CAA9-A281-4BED-B172-048C7AE96558}" type="slidenum">
              <a:rPr lang="fr-CH" smtClean="0"/>
              <a:t>26</a:t>
            </a:fld>
            <a:endParaRPr lang="fr-CH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2A0D44D-B6A3-4154-890B-8DCB6661CE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0635" y="1753235"/>
            <a:ext cx="2560530" cy="4540567"/>
          </a:xfrm>
          <a:prstGeom prst="rect">
            <a:avLst/>
          </a:prstGeom>
        </p:spPr>
      </p:pic>
      <p:sp>
        <p:nvSpPr>
          <p:cNvPr id="10" name="Espace réservé du contenu 2">
            <a:extLst>
              <a:ext uri="{FF2B5EF4-FFF2-40B4-BE49-F238E27FC236}">
                <a16:creationId xmlns:a16="http://schemas.microsoft.com/office/drawing/2014/main" id="{75C6735D-43F6-4D62-8436-52388FEF7E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9770" y="2203002"/>
            <a:ext cx="10515600" cy="3178609"/>
          </a:xfrm>
        </p:spPr>
        <p:txBody>
          <a:bodyPr>
            <a:normAutofit fontScale="92500" lnSpcReduction="20000"/>
          </a:bodyPr>
          <a:lstStyle/>
          <a:p>
            <a:pPr>
              <a:buClr>
                <a:schemeClr val="accent1"/>
              </a:buClr>
              <a:buSzPct val="130000"/>
            </a:pPr>
            <a:r>
              <a:rPr lang="fr-CH" sz="3200" dirty="0" err="1"/>
              <a:t>Average</a:t>
            </a:r>
            <a:r>
              <a:rPr lang="fr-CH" sz="3200" dirty="0"/>
              <a:t> </a:t>
            </a:r>
            <a:r>
              <a:rPr lang="fr-CH" sz="3200" dirty="0" err="1"/>
              <a:t>error</a:t>
            </a:r>
            <a:r>
              <a:rPr lang="fr-CH" sz="3200" dirty="0"/>
              <a:t> : 0.15</a:t>
            </a:r>
          </a:p>
          <a:p>
            <a:pPr>
              <a:buClr>
                <a:schemeClr val="accent1"/>
              </a:buClr>
              <a:buSzPct val="130000"/>
            </a:pPr>
            <a:endParaRPr lang="fr-CH" sz="3200" dirty="0"/>
          </a:p>
          <a:p>
            <a:pPr>
              <a:buClr>
                <a:schemeClr val="accent1"/>
              </a:buClr>
              <a:buSzPct val="130000"/>
            </a:pPr>
            <a:r>
              <a:rPr lang="fr-CH" sz="3200" dirty="0"/>
              <a:t>Total </a:t>
            </a:r>
            <a:r>
              <a:rPr lang="fr-CH" sz="3200" dirty="0" err="1"/>
              <a:t>error</a:t>
            </a:r>
            <a:r>
              <a:rPr lang="fr-CH" sz="3200" dirty="0"/>
              <a:t> : 4.373</a:t>
            </a:r>
          </a:p>
          <a:p>
            <a:pPr>
              <a:buClr>
                <a:schemeClr val="accent1"/>
              </a:buClr>
              <a:buSzPct val="130000"/>
            </a:pPr>
            <a:endParaRPr lang="fr-CH" sz="3200" dirty="0"/>
          </a:p>
          <a:p>
            <a:pPr>
              <a:buClr>
                <a:schemeClr val="accent1"/>
              </a:buClr>
              <a:buSzPct val="130000"/>
            </a:pPr>
            <a:r>
              <a:rPr lang="fr-CH" sz="3200" dirty="0" err="1"/>
              <a:t>Average</a:t>
            </a:r>
            <a:r>
              <a:rPr lang="fr-CH" sz="3200" dirty="0"/>
              <a:t> </a:t>
            </a:r>
            <a:r>
              <a:rPr lang="fr-CH" sz="3200" dirty="0" err="1"/>
              <a:t>connector</a:t>
            </a:r>
            <a:r>
              <a:rPr lang="fr-CH" sz="3200" dirty="0"/>
              <a:t> </a:t>
            </a:r>
            <a:r>
              <a:rPr lang="fr-CH" sz="3200" dirty="0" err="1"/>
              <a:t>error</a:t>
            </a:r>
            <a:r>
              <a:rPr lang="fr-CH" sz="3200" dirty="0"/>
              <a:t> : 0.358</a:t>
            </a:r>
          </a:p>
          <a:p>
            <a:pPr>
              <a:buClr>
                <a:schemeClr val="accent1"/>
              </a:buClr>
              <a:buSzPct val="130000"/>
            </a:pPr>
            <a:endParaRPr lang="fr-CH" sz="3200" dirty="0"/>
          </a:p>
          <a:p>
            <a:pPr>
              <a:buClr>
                <a:schemeClr val="accent1"/>
              </a:buClr>
              <a:buSzPct val="130000"/>
            </a:pPr>
            <a:r>
              <a:rPr lang="fr-CH" sz="3200" dirty="0"/>
              <a:t>Total </a:t>
            </a:r>
            <a:r>
              <a:rPr lang="fr-CH" sz="3200" dirty="0" err="1"/>
              <a:t>connector</a:t>
            </a:r>
            <a:r>
              <a:rPr lang="fr-CH" sz="3200" dirty="0"/>
              <a:t> </a:t>
            </a:r>
            <a:r>
              <a:rPr lang="fr-CH" sz="3200" dirty="0" err="1"/>
              <a:t>error</a:t>
            </a:r>
            <a:r>
              <a:rPr lang="fr-CH" sz="3200" dirty="0"/>
              <a:t> : 2.51</a:t>
            </a:r>
          </a:p>
          <a:p>
            <a:endParaRPr lang="fr-CH" sz="3200" dirty="0"/>
          </a:p>
          <a:p>
            <a:endParaRPr lang="fr-CH" sz="3200" dirty="0"/>
          </a:p>
          <a:p>
            <a:endParaRPr lang="fr-CH" sz="3200" dirty="0"/>
          </a:p>
        </p:txBody>
      </p:sp>
    </p:spTree>
    <p:extLst>
      <p:ext uri="{BB962C8B-B14F-4D97-AF65-F5344CB8AC3E}">
        <p14:creationId xmlns:p14="http://schemas.microsoft.com/office/powerpoint/2010/main" val="5862824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9041ABB-C77E-4D12-87C4-00409C41D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CH" dirty="0">
                <a:solidFill>
                  <a:schemeClr val="accent1"/>
                </a:solidFill>
              </a:rPr>
              <a:t>Local </a:t>
            </a:r>
            <a:r>
              <a:rPr lang="fr-CH" dirty="0" err="1">
                <a:solidFill>
                  <a:schemeClr val="accent1"/>
                </a:solidFill>
              </a:rPr>
              <a:t>analysis</a:t>
            </a:r>
            <a:r>
              <a:rPr lang="fr-CH" dirty="0">
                <a:solidFill>
                  <a:schemeClr val="accent1"/>
                </a:solidFill>
              </a:rPr>
              <a:t> : right part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06A704F-2295-4114-8F40-5FA47BAC5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CAA9-A281-4BED-B172-048C7AE96558}" type="slidenum">
              <a:rPr lang="fr-CH" smtClean="0"/>
              <a:t>27</a:t>
            </a:fld>
            <a:endParaRPr lang="fr-CH"/>
          </a:p>
        </p:txBody>
      </p:sp>
      <p:sp>
        <p:nvSpPr>
          <p:cNvPr id="10" name="Espace réservé du contenu 2">
            <a:extLst>
              <a:ext uri="{FF2B5EF4-FFF2-40B4-BE49-F238E27FC236}">
                <a16:creationId xmlns:a16="http://schemas.microsoft.com/office/drawing/2014/main" id="{75C6735D-43F6-4D62-8436-52388FEF7E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9770" y="2203002"/>
            <a:ext cx="10515600" cy="3178609"/>
          </a:xfrm>
        </p:spPr>
        <p:txBody>
          <a:bodyPr>
            <a:normAutofit fontScale="92500" lnSpcReduction="20000"/>
          </a:bodyPr>
          <a:lstStyle/>
          <a:p>
            <a:pPr>
              <a:buClr>
                <a:schemeClr val="accent1"/>
              </a:buClr>
              <a:buSzPct val="130000"/>
            </a:pPr>
            <a:r>
              <a:rPr lang="fr-CH" sz="3200" dirty="0" err="1"/>
              <a:t>Average</a:t>
            </a:r>
            <a:r>
              <a:rPr lang="fr-CH" sz="3200" dirty="0"/>
              <a:t> </a:t>
            </a:r>
            <a:r>
              <a:rPr lang="fr-CH" sz="3200" dirty="0" err="1"/>
              <a:t>error</a:t>
            </a:r>
            <a:r>
              <a:rPr lang="fr-CH" sz="3200" dirty="0"/>
              <a:t> : 0.088</a:t>
            </a:r>
          </a:p>
          <a:p>
            <a:pPr>
              <a:buClr>
                <a:schemeClr val="accent1"/>
              </a:buClr>
              <a:buSzPct val="130000"/>
            </a:pPr>
            <a:endParaRPr lang="fr-CH" sz="3200" dirty="0"/>
          </a:p>
          <a:p>
            <a:pPr>
              <a:buClr>
                <a:schemeClr val="accent1"/>
              </a:buClr>
              <a:buSzPct val="130000"/>
            </a:pPr>
            <a:r>
              <a:rPr lang="fr-CH" sz="3200" dirty="0"/>
              <a:t>Total </a:t>
            </a:r>
            <a:r>
              <a:rPr lang="fr-CH" sz="3200" dirty="0" err="1"/>
              <a:t>error</a:t>
            </a:r>
            <a:r>
              <a:rPr lang="fr-CH" sz="3200" dirty="0"/>
              <a:t> : 3.088</a:t>
            </a:r>
          </a:p>
          <a:p>
            <a:pPr>
              <a:buClr>
                <a:schemeClr val="accent1"/>
              </a:buClr>
              <a:buSzPct val="130000"/>
            </a:pPr>
            <a:endParaRPr lang="fr-CH" sz="3200" dirty="0"/>
          </a:p>
          <a:p>
            <a:pPr>
              <a:buClr>
                <a:schemeClr val="accent1"/>
              </a:buClr>
              <a:buSzPct val="130000"/>
            </a:pPr>
            <a:r>
              <a:rPr lang="fr-CH" sz="3200" dirty="0" err="1"/>
              <a:t>Average</a:t>
            </a:r>
            <a:r>
              <a:rPr lang="fr-CH" sz="3200" dirty="0"/>
              <a:t> </a:t>
            </a:r>
            <a:r>
              <a:rPr lang="fr-CH" sz="3200" dirty="0" err="1"/>
              <a:t>connector</a:t>
            </a:r>
            <a:r>
              <a:rPr lang="fr-CH" sz="3200" dirty="0"/>
              <a:t> </a:t>
            </a:r>
            <a:r>
              <a:rPr lang="fr-CH" sz="3200" dirty="0" err="1"/>
              <a:t>error</a:t>
            </a:r>
            <a:r>
              <a:rPr lang="fr-CH" sz="3200" dirty="0"/>
              <a:t> : 0.081</a:t>
            </a:r>
          </a:p>
          <a:p>
            <a:pPr>
              <a:buClr>
                <a:schemeClr val="accent1"/>
              </a:buClr>
              <a:buSzPct val="130000"/>
            </a:pPr>
            <a:endParaRPr lang="fr-CH" sz="3200" dirty="0"/>
          </a:p>
          <a:p>
            <a:pPr>
              <a:buClr>
                <a:schemeClr val="accent1"/>
              </a:buClr>
              <a:buSzPct val="130000"/>
            </a:pPr>
            <a:r>
              <a:rPr lang="fr-CH" sz="3200" dirty="0"/>
              <a:t>Total </a:t>
            </a:r>
            <a:r>
              <a:rPr lang="fr-CH" sz="3200" dirty="0" err="1"/>
              <a:t>connector</a:t>
            </a:r>
            <a:r>
              <a:rPr lang="fr-CH" sz="3200" dirty="0"/>
              <a:t> </a:t>
            </a:r>
            <a:r>
              <a:rPr lang="fr-CH" sz="3200" dirty="0" err="1"/>
              <a:t>error</a:t>
            </a:r>
            <a:r>
              <a:rPr lang="fr-CH" sz="3200" dirty="0"/>
              <a:t> : 0.916</a:t>
            </a:r>
          </a:p>
          <a:p>
            <a:endParaRPr lang="fr-CH" sz="3200" dirty="0"/>
          </a:p>
          <a:p>
            <a:endParaRPr lang="fr-CH" sz="3200" dirty="0"/>
          </a:p>
          <a:p>
            <a:endParaRPr lang="fr-CH" sz="3200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37B4985-0DD0-4E3F-8654-F2CE47FF8C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1464" y="1420217"/>
            <a:ext cx="2316960" cy="4936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9352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9041ABB-C77E-4D12-87C4-00409C41D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CH" dirty="0" err="1">
                <a:solidFill>
                  <a:schemeClr val="accent1"/>
                </a:solidFill>
              </a:rPr>
              <a:t>Mitigate</a:t>
            </a:r>
            <a:r>
              <a:rPr lang="fr-CH" dirty="0">
                <a:solidFill>
                  <a:schemeClr val="accent1"/>
                </a:solidFill>
              </a:rPr>
              <a:t> border </a:t>
            </a:r>
            <a:r>
              <a:rPr lang="fr-CH" dirty="0" err="1">
                <a:solidFill>
                  <a:schemeClr val="accent1"/>
                </a:solidFill>
              </a:rPr>
              <a:t>error</a:t>
            </a:r>
            <a:endParaRPr lang="fr-CH" dirty="0">
              <a:solidFill>
                <a:schemeClr val="accent1"/>
              </a:solidFill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06A704F-2295-4114-8F40-5FA47BAC5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CAA9-A281-4BED-B172-048C7AE96558}" type="slidenum">
              <a:rPr lang="fr-CH" smtClean="0"/>
              <a:t>28</a:t>
            </a:fld>
            <a:endParaRPr lang="fr-CH"/>
          </a:p>
        </p:txBody>
      </p:sp>
      <p:sp>
        <p:nvSpPr>
          <p:cNvPr id="48" name="Espace réservé du contenu 2">
            <a:extLst>
              <a:ext uri="{FF2B5EF4-FFF2-40B4-BE49-F238E27FC236}">
                <a16:creationId xmlns:a16="http://schemas.microsoft.com/office/drawing/2014/main" id="{46CB4CE5-E2E5-4715-BD14-AFDBD7E62E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18310" y="2434214"/>
            <a:ext cx="10515600" cy="3178609"/>
          </a:xfrm>
        </p:spPr>
        <p:txBody>
          <a:bodyPr>
            <a:normAutofit/>
          </a:bodyPr>
          <a:lstStyle/>
          <a:p>
            <a:endParaRPr lang="fr-CH" sz="3200" dirty="0"/>
          </a:p>
          <a:p>
            <a:endParaRPr lang="fr-CH" sz="3200" dirty="0"/>
          </a:p>
          <a:p>
            <a:endParaRPr lang="fr-CH" sz="3200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CAEEBFF0-3E78-4335-B9F9-5E1E119ADA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4887" y="1971903"/>
            <a:ext cx="5982226" cy="4103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8714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06A704F-2295-4114-8F40-5FA47BAC5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CAA9-A281-4BED-B172-048C7AE96558}" type="slidenum">
              <a:rPr lang="fr-CH" smtClean="0"/>
              <a:t>29</a:t>
            </a:fld>
            <a:endParaRPr lang="fr-CH"/>
          </a:p>
        </p:txBody>
      </p:sp>
      <p:sp>
        <p:nvSpPr>
          <p:cNvPr id="48" name="Espace réservé du contenu 2">
            <a:extLst>
              <a:ext uri="{FF2B5EF4-FFF2-40B4-BE49-F238E27FC236}">
                <a16:creationId xmlns:a16="http://schemas.microsoft.com/office/drawing/2014/main" id="{28716D8F-6B07-4043-AD4C-06081607A3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0007" y="2331387"/>
            <a:ext cx="6896248" cy="3178609"/>
          </a:xfrm>
        </p:spPr>
        <p:txBody>
          <a:bodyPr>
            <a:normAutofit fontScale="92500" lnSpcReduction="20000"/>
          </a:bodyPr>
          <a:lstStyle/>
          <a:p>
            <a:pPr>
              <a:buClr>
                <a:schemeClr val="accent1"/>
              </a:buClr>
              <a:buSzPct val="130000"/>
            </a:pPr>
            <a:r>
              <a:rPr lang="fr-CH" sz="3200" dirty="0"/>
              <a:t>Complete Petri Nets</a:t>
            </a:r>
          </a:p>
          <a:p>
            <a:pPr>
              <a:buClr>
                <a:schemeClr val="accent1"/>
              </a:buClr>
              <a:buSzPct val="130000"/>
            </a:pPr>
            <a:endParaRPr lang="fr-CH" sz="3200" dirty="0"/>
          </a:p>
          <a:p>
            <a:pPr>
              <a:buClr>
                <a:schemeClr val="accent1"/>
              </a:buClr>
              <a:buSzPct val="130000"/>
            </a:pPr>
            <a:r>
              <a:rPr lang="fr-CH" sz="3200" dirty="0"/>
              <a:t>5000 </a:t>
            </a:r>
            <a:r>
              <a:rPr lang="fr-CH" sz="3200" dirty="0" err="1"/>
              <a:t>iterations</a:t>
            </a:r>
            <a:r>
              <a:rPr lang="fr-CH" sz="3200" dirty="0"/>
              <a:t> for </a:t>
            </a:r>
            <a:r>
              <a:rPr lang="fr-CH" sz="3200" dirty="0" err="1"/>
              <a:t>each</a:t>
            </a:r>
            <a:r>
              <a:rPr lang="fr-CH" sz="3200" dirty="0"/>
              <a:t> batch</a:t>
            </a:r>
          </a:p>
          <a:p>
            <a:pPr>
              <a:buClr>
                <a:schemeClr val="accent1"/>
              </a:buClr>
              <a:buSzPct val="130000"/>
            </a:pPr>
            <a:endParaRPr lang="fr-CH" sz="3200" dirty="0"/>
          </a:p>
          <a:p>
            <a:pPr>
              <a:buClr>
                <a:schemeClr val="accent1"/>
              </a:buClr>
              <a:buSzPct val="130000"/>
            </a:pPr>
            <a:r>
              <a:rPr lang="fr-CH" sz="3200" dirty="0"/>
              <a:t>1% </a:t>
            </a:r>
            <a:r>
              <a:rPr lang="fr-CH" sz="3200" dirty="0" err="1"/>
              <a:t>error</a:t>
            </a:r>
            <a:endParaRPr lang="fr-CH" sz="3200" dirty="0"/>
          </a:p>
          <a:p>
            <a:pPr>
              <a:buClr>
                <a:schemeClr val="accent1"/>
              </a:buClr>
              <a:buSzPct val="130000"/>
            </a:pPr>
            <a:endParaRPr lang="fr-CH" sz="3200" dirty="0"/>
          </a:p>
          <a:p>
            <a:pPr>
              <a:buClr>
                <a:schemeClr val="accent1"/>
              </a:buClr>
              <a:buSzPct val="130000"/>
            </a:pPr>
            <a:r>
              <a:rPr lang="fr-CH" sz="3200" dirty="0"/>
              <a:t>Multiple </a:t>
            </a:r>
            <a:r>
              <a:rPr lang="fr-CH" sz="3200" dirty="0" err="1"/>
              <a:t>executions</a:t>
            </a:r>
            <a:r>
              <a:rPr lang="fr-CH" sz="3200" dirty="0"/>
              <a:t> </a:t>
            </a:r>
            <a:r>
              <a:rPr lang="fr-CH" sz="3200" dirty="0" err="1"/>
              <a:t>with</a:t>
            </a:r>
            <a:r>
              <a:rPr lang="fr-CH" sz="3200" dirty="0"/>
              <a:t> </a:t>
            </a:r>
            <a:r>
              <a:rPr lang="fr-CH" sz="3200" dirty="0" err="1"/>
              <a:t>random</a:t>
            </a:r>
            <a:r>
              <a:rPr lang="fr-CH" sz="3200" dirty="0"/>
              <a:t> </a:t>
            </a:r>
            <a:r>
              <a:rPr lang="fr-CH" sz="3200" dirty="0" err="1"/>
              <a:t>seeds</a:t>
            </a:r>
            <a:endParaRPr lang="fr-CH" sz="3200" dirty="0"/>
          </a:p>
          <a:p>
            <a:endParaRPr lang="fr-CH" sz="3200" dirty="0"/>
          </a:p>
          <a:p>
            <a:endParaRPr lang="fr-CH" sz="3200" dirty="0"/>
          </a:p>
          <a:p>
            <a:endParaRPr lang="fr-CH" sz="3200" dirty="0"/>
          </a:p>
          <a:p>
            <a:endParaRPr lang="fr-CH" sz="3200" dirty="0"/>
          </a:p>
          <a:p>
            <a:endParaRPr lang="fr-CH" sz="3200" dirty="0"/>
          </a:p>
          <a:p>
            <a:endParaRPr lang="fr-CH" sz="3200" dirty="0"/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24065F08-79CE-4E3E-83AC-350EC554A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fr-CH" dirty="0" err="1">
                <a:solidFill>
                  <a:schemeClr val="accent1"/>
                </a:solidFill>
              </a:rPr>
              <a:t>Complexity</a:t>
            </a:r>
            <a:r>
              <a:rPr lang="fr-CH" dirty="0">
                <a:solidFill>
                  <a:schemeClr val="accent1"/>
                </a:solidFill>
              </a:rPr>
              <a:t> </a:t>
            </a:r>
            <a:r>
              <a:rPr lang="fr-CH" dirty="0" err="1">
                <a:solidFill>
                  <a:schemeClr val="accent1"/>
                </a:solidFill>
              </a:rPr>
              <a:t>Analysis</a:t>
            </a:r>
            <a:r>
              <a:rPr lang="fr-CH" dirty="0">
                <a:solidFill>
                  <a:schemeClr val="accent1"/>
                </a:solidFill>
              </a:rPr>
              <a:t> : Model</a:t>
            </a: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630C1978-A919-4F78-AC1C-A99EAA3BF0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175" t="4731" r="2171" b="4333"/>
          <a:stretch/>
        </p:blipFill>
        <p:spPr>
          <a:xfrm>
            <a:off x="7564583" y="1971818"/>
            <a:ext cx="4267200" cy="3897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7066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D965C75-1161-47AC-BEBE-06967581B3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CH" dirty="0" err="1">
                <a:solidFill>
                  <a:schemeClr val="accent1"/>
                </a:solidFill>
              </a:rPr>
              <a:t>Probabilistic</a:t>
            </a:r>
            <a:r>
              <a:rPr lang="fr-CH" dirty="0">
                <a:solidFill>
                  <a:schemeClr val="accent1"/>
                </a:solidFill>
              </a:rPr>
              <a:t> Model Checker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C48D1720-3AA2-4737-9961-41B178DF9D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6950" y="1788662"/>
            <a:ext cx="1283493" cy="1283493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D6E1B946-0148-4B6D-BCCC-52ADD71A860A}"/>
              </a:ext>
            </a:extLst>
          </p:cNvPr>
          <p:cNvSpPr txBox="1"/>
          <p:nvPr/>
        </p:nvSpPr>
        <p:spPr>
          <a:xfrm>
            <a:off x="2532458" y="3016240"/>
            <a:ext cx="6897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400" dirty="0"/>
              <a:t>Model</a:t>
            </a:r>
          </a:p>
        </p:txBody>
      </p:sp>
      <p:pic>
        <p:nvPicPr>
          <p:cNvPr id="9" name="Graphique 8" descr="Papier">
            <a:extLst>
              <a:ext uri="{FF2B5EF4-FFF2-40B4-BE49-F238E27FC236}">
                <a16:creationId xmlns:a16="http://schemas.microsoft.com/office/drawing/2014/main" id="{42483E05-4718-4893-8462-CC597C3C24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75841" y="4296682"/>
            <a:ext cx="1605376" cy="160537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DD99F7D5-AFDC-496B-92CF-2E59F411C66D}"/>
                  </a:ext>
                </a:extLst>
              </p:cNvPr>
              <p:cNvSpPr txBox="1"/>
              <p:nvPr/>
            </p:nvSpPr>
            <p:spPr>
              <a:xfrm>
                <a:off x="2532459" y="4881156"/>
                <a:ext cx="88079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H" sz="4000" b="0" i="1" smtClean="0">
                          <a:latin typeface="Cambria Math" panose="02040503050406030204" pitchFamily="18" charset="0"/>
                        </a:rPr>
                        <m:t>𝜙</m:t>
                      </m:r>
                    </m:oMath>
                  </m:oMathPara>
                </a14:m>
                <a:endParaRPr lang="fr-CH" sz="4000" dirty="0"/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DD99F7D5-AFDC-496B-92CF-2E59F411C6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2459" y="4881156"/>
                <a:ext cx="880790" cy="7078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ZoneTexte 10">
            <a:extLst>
              <a:ext uri="{FF2B5EF4-FFF2-40B4-BE49-F238E27FC236}">
                <a16:creationId xmlns:a16="http://schemas.microsoft.com/office/drawing/2014/main" id="{271B784C-D4EE-419F-B3ED-79A475305676}"/>
              </a:ext>
            </a:extLst>
          </p:cNvPr>
          <p:cNvSpPr txBox="1"/>
          <p:nvPr/>
        </p:nvSpPr>
        <p:spPr>
          <a:xfrm>
            <a:off x="2533027" y="5865739"/>
            <a:ext cx="10031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400" dirty="0" err="1"/>
              <a:t>Properties</a:t>
            </a:r>
            <a:endParaRPr lang="fr-CH" sz="1400" dirty="0"/>
          </a:p>
        </p:txBody>
      </p: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DED02809-484D-4CBA-942B-782B14CCDB03}"/>
              </a:ext>
            </a:extLst>
          </p:cNvPr>
          <p:cNvCxnSpPr>
            <a:cxnSpLocks/>
            <a:stCxn id="6" idx="3"/>
            <a:endCxn id="21" idx="1"/>
          </p:cNvCxnSpPr>
          <p:nvPr/>
        </p:nvCxnSpPr>
        <p:spPr>
          <a:xfrm>
            <a:off x="3550443" y="2430409"/>
            <a:ext cx="1732360" cy="119701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64300C58-E989-4DCB-B375-026BFA6B5D5B}"/>
              </a:ext>
            </a:extLst>
          </p:cNvPr>
          <p:cNvCxnSpPr>
            <a:cxnSpLocks/>
            <a:stCxn id="9" idx="3"/>
            <a:endCxn id="21" idx="1"/>
          </p:cNvCxnSpPr>
          <p:nvPr/>
        </p:nvCxnSpPr>
        <p:spPr>
          <a:xfrm flipV="1">
            <a:off x="3781217" y="3627422"/>
            <a:ext cx="1501586" cy="147194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Graphique 20" descr="Écran">
            <a:extLst>
              <a:ext uri="{FF2B5EF4-FFF2-40B4-BE49-F238E27FC236}">
                <a16:creationId xmlns:a16="http://schemas.microsoft.com/office/drawing/2014/main" id="{1AACD88D-5D99-4496-9283-A361F973AB5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282803" y="2814225"/>
            <a:ext cx="1626394" cy="1626394"/>
          </a:xfrm>
          <a:prstGeom prst="rect">
            <a:avLst/>
          </a:prstGeom>
        </p:spPr>
      </p:pic>
      <p:sp>
        <p:nvSpPr>
          <p:cNvPr id="28" name="ZoneTexte 27">
            <a:extLst>
              <a:ext uri="{FF2B5EF4-FFF2-40B4-BE49-F238E27FC236}">
                <a16:creationId xmlns:a16="http://schemas.microsoft.com/office/drawing/2014/main" id="{8A7C2394-544F-45DE-B56A-39B1B8DF4F89}"/>
              </a:ext>
            </a:extLst>
          </p:cNvPr>
          <p:cNvSpPr txBox="1"/>
          <p:nvPr/>
        </p:nvSpPr>
        <p:spPr>
          <a:xfrm>
            <a:off x="5674734" y="3238689"/>
            <a:ext cx="8217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H" sz="1400" dirty="0"/>
              <a:t>Model Checker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BA3D7962-57DD-4E26-93F1-FC7346882AFA}"/>
              </a:ext>
            </a:extLst>
          </p:cNvPr>
          <p:cNvSpPr txBox="1"/>
          <p:nvPr/>
        </p:nvSpPr>
        <p:spPr>
          <a:xfrm>
            <a:off x="9524912" y="3429000"/>
            <a:ext cx="7953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 err="1"/>
              <a:t>Result</a:t>
            </a:r>
            <a:endParaRPr lang="fr-CH" dirty="0"/>
          </a:p>
        </p:txBody>
      </p:sp>
      <p:cxnSp>
        <p:nvCxnSpPr>
          <p:cNvPr id="35" name="Connecteur droit avec flèche 34">
            <a:extLst>
              <a:ext uri="{FF2B5EF4-FFF2-40B4-BE49-F238E27FC236}">
                <a16:creationId xmlns:a16="http://schemas.microsoft.com/office/drawing/2014/main" id="{5649657F-E2DA-43DA-A349-E7FA0BFE3872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6909197" y="3627422"/>
            <a:ext cx="1849041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7" name="Graphique 36" descr="Coche">
            <a:extLst>
              <a:ext uri="{FF2B5EF4-FFF2-40B4-BE49-F238E27FC236}">
                <a16:creationId xmlns:a16="http://schemas.microsoft.com/office/drawing/2014/main" id="{B8BE1203-1D9A-4B04-B445-950738CB0A3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883046" y="3292733"/>
            <a:ext cx="638045" cy="638045"/>
          </a:xfrm>
          <a:prstGeom prst="rect">
            <a:avLst/>
          </a:prstGeom>
        </p:spPr>
      </p:pic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395FD8AC-2F10-401A-988B-59176F807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CAA9-A281-4BED-B172-048C7AE96558}" type="slidenum">
              <a:rPr lang="fr-CH" smtClean="0"/>
              <a:t>3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6733861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9041ABB-C77E-4D12-87C4-00409C41D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CH" dirty="0" err="1">
                <a:solidFill>
                  <a:schemeClr val="accent1"/>
                </a:solidFill>
              </a:rPr>
              <a:t>Complexity</a:t>
            </a:r>
            <a:r>
              <a:rPr lang="fr-CH" dirty="0">
                <a:solidFill>
                  <a:schemeClr val="accent1"/>
                </a:solidFill>
              </a:rPr>
              <a:t> </a:t>
            </a:r>
            <a:r>
              <a:rPr lang="fr-CH" dirty="0" err="1">
                <a:solidFill>
                  <a:schemeClr val="accent1"/>
                </a:solidFill>
              </a:rPr>
              <a:t>Analysis</a:t>
            </a:r>
            <a:r>
              <a:rPr lang="fr-CH" dirty="0">
                <a:solidFill>
                  <a:schemeClr val="accent1"/>
                </a:solidFill>
              </a:rPr>
              <a:t> : </a:t>
            </a:r>
            <a:r>
              <a:rPr lang="fr-CH" dirty="0" err="1">
                <a:solidFill>
                  <a:schemeClr val="accent1"/>
                </a:solidFill>
              </a:rPr>
              <a:t>Results</a:t>
            </a:r>
            <a:endParaRPr lang="fr-CH" dirty="0">
              <a:solidFill>
                <a:schemeClr val="accent1"/>
              </a:solidFill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06A704F-2295-4114-8F40-5FA47BAC5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CAA9-A281-4BED-B172-048C7AE96558}" type="slidenum">
              <a:rPr lang="fr-CH" smtClean="0"/>
              <a:t>30</a:t>
            </a:fld>
            <a:endParaRPr lang="fr-CH"/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4B437ADA-9054-4767-9239-0B4E23170B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3199" y="1998514"/>
            <a:ext cx="5090601" cy="3304318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2C8ABA04-13DF-4E5E-B1A1-F06A097BEF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0150" y="2279073"/>
            <a:ext cx="4610100" cy="1371600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719198EC-0ADF-4D28-9179-961357BDE1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71687" y="3820395"/>
            <a:ext cx="2867025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2271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9041ABB-C77E-4D12-87C4-00409C41D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CH" dirty="0" err="1">
                <a:solidFill>
                  <a:schemeClr val="accent1"/>
                </a:solidFill>
              </a:rPr>
              <a:t>Further</a:t>
            </a:r>
            <a:r>
              <a:rPr lang="fr-CH" dirty="0">
                <a:solidFill>
                  <a:schemeClr val="accent1"/>
                </a:solidFill>
              </a:rPr>
              <a:t> Work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CEBE30B-1F81-411A-AB09-57233FDABF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9388" y="2212543"/>
            <a:ext cx="10515600" cy="3178609"/>
          </a:xfrm>
        </p:spPr>
        <p:txBody>
          <a:bodyPr>
            <a:normAutofit fontScale="92500" lnSpcReduction="20000"/>
          </a:bodyPr>
          <a:lstStyle/>
          <a:p>
            <a:pPr>
              <a:buClr>
                <a:schemeClr val="accent1"/>
              </a:buClr>
              <a:buSzPct val="130000"/>
            </a:pPr>
            <a:r>
              <a:rPr lang="fr-CH" sz="3200" dirty="0"/>
              <a:t>Compare </a:t>
            </a:r>
            <a:r>
              <a:rPr lang="fr-CH" sz="3200" dirty="0" err="1"/>
              <a:t>results</a:t>
            </a:r>
            <a:r>
              <a:rPr lang="fr-CH" sz="3200" dirty="0"/>
              <a:t> </a:t>
            </a:r>
            <a:r>
              <a:rPr lang="fr-CH" sz="3200" dirty="0" err="1"/>
              <a:t>with</a:t>
            </a:r>
            <a:r>
              <a:rPr lang="fr-CH" sz="3200" dirty="0"/>
              <a:t> real data</a:t>
            </a:r>
          </a:p>
          <a:p>
            <a:pPr marL="0" indent="0">
              <a:buClr>
                <a:schemeClr val="accent1"/>
              </a:buClr>
              <a:buSzPct val="130000"/>
              <a:buNone/>
            </a:pPr>
            <a:endParaRPr lang="fr-CH" sz="3200" dirty="0"/>
          </a:p>
          <a:p>
            <a:pPr>
              <a:buClr>
                <a:schemeClr val="accent1"/>
              </a:buClr>
              <a:buSzPct val="130000"/>
            </a:pPr>
            <a:r>
              <a:rPr lang="fr-CH" sz="3200" dirty="0"/>
              <a:t>Solve </a:t>
            </a:r>
            <a:r>
              <a:rPr lang="fr-CH" sz="3200" dirty="0" err="1"/>
              <a:t>traffic</a:t>
            </a:r>
            <a:r>
              <a:rPr lang="fr-CH" sz="3200" dirty="0"/>
              <a:t> </a:t>
            </a:r>
            <a:r>
              <a:rPr lang="fr-CH" sz="3200" dirty="0" err="1"/>
              <a:t>overload</a:t>
            </a:r>
            <a:endParaRPr lang="fr-CH" sz="3200" dirty="0"/>
          </a:p>
          <a:p>
            <a:pPr>
              <a:buClr>
                <a:schemeClr val="accent1"/>
              </a:buClr>
              <a:buSzPct val="130000"/>
            </a:pPr>
            <a:endParaRPr lang="fr-CH" sz="3200" dirty="0"/>
          </a:p>
          <a:p>
            <a:pPr>
              <a:buClr>
                <a:schemeClr val="accent1"/>
              </a:buClr>
              <a:buSzPct val="130000"/>
            </a:pPr>
            <a:r>
              <a:rPr lang="fr-CH" sz="3200" dirty="0" err="1"/>
              <a:t>Better</a:t>
            </a:r>
            <a:r>
              <a:rPr lang="fr-CH" sz="3200" dirty="0"/>
              <a:t> </a:t>
            </a:r>
            <a:r>
              <a:rPr lang="fr-CH" sz="3200" dirty="0" err="1"/>
              <a:t>parameter</a:t>
            </a:r>
            <a:r>
              <a:rPr lang="fr-CH" sz="3200" dirty="0"/>
              <a:t> estimation for local </a:t>
            </a:r>
            <a:r>
              <a:rPr lang="fr-CH" sz="3200" dirty="0" err="1"/>
              <a:t>analysis</a:t>
            </a:r>
            <a:endParaRPr lang="fr-CH" sz="3200" dirty="0"/>
          </a:p>
          <a:p>
            <a:pPr>
              <a:buClr>
                <a:schemeClr val="accent1"/>
              </a:buClr>
              <a:buSzPct val="130000"/>
            </a:pPr>
            <a:endParaRPr lang="fr-CH" sz="3200" dirty="0"/>
          </a:p>
          <a:p>
            <a:pPr>
              <a:buClr>
                <a:schemeClr val="accent1"/>
              </a:buClr>
              <a:buSzPct val="130000"/>
            </a:pPr>
            <a:r>
              <a:rPr lang="fr-CH" sz="3200" dirty="0" err="1"/>
              <a:t>Add</a:t>
            </a:r>
            <a:r>
              <a:rPr lang="fr-CH" sz="3200" dirty="0"/>
              <a:t> notion of </a:t>
            </a:r>
            <a:r>
              <a:rPr lang="fr-CH" sz="3200" dirty="0" err="1"/>
              <a:t>travel</a:t>
            </a:r>
            <a:r>
              <a:rPr lang="fr-CH" sz="3200" dirty="0"/>
              <a:t> time</a:t>
            </a:r>
          </a:p>
          <a:p>
            <a:endParaRPr lang="fr-CH" sz="3200" dirty="0"/>
          </a:p>
          <a:p>
            <a:endParaRPr lang="fr-CH" sz="3200" dirty="0"/>
          </a:p>
          <a:p>
            <a:endParaRPr lang="fr-CH" sz="3200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06A704F-2295-4114-8F40-5FA47BAC5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CAA9-A281-4BED-B172-048C7AE96558}" type="slidenum">
              <a:rPr lang="fr-CH" smtClean="0"/>
              <a:t>31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075277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9041ABB-C77E-4D12-87C4-00409C41D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CH" dirty="0">
                <a:solidFill>
                  <a:schemeClr val="accent1"/>
                </a:solidFill>
              </a:rPr>
              <a:t>Conclusion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CEBE30B-1F81-411A-AB09-57233FDABF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2443" y="2026372"/>
            <a:ext cx="10515600" cy="3994293"/>
          </a:xfrm>
        </p:spPr>
        <p:txBody>
          <a:bodyPr>
            <a:normAutofit/>
          </a:bodyPr>
          <a:lstStyle/>
          <a:p>
            <a:pPr>
              <a:buClr>
                <a:schemeClr val="accent1"/>
              </a:buClr>
              <a:buSzPct val="130000"/>
            </a:pPr>
            <a:r>
              <a:rPr lang="fr-CH" sz="2400" dirty="0" err="1"/>
              <a:t>Probabilistic</a:t>
            </a:r>
            <a:r>
              <a:rPr lang="fr-CH" sz="2400" dirty="0"/>
              <a:t> model checking </a:t>
            </a:r>
            <a:r>
              <a:rPr lang="fr-CH" sz="2400" dirty="0" err="1"/>
              <a:t>is</a:t>
            </a:r>
            <a:r>
              <a:rPr lang="fr-CH" sz="2400" dirty="0"/>
              <a:t> not </a:t>
            </a:r>
            <a:r>
              <a:rPr lang="fr-CH" sz="2400" dirty="0" err="1"/>
              <a:t>suited</a:t>
            </a:r>
            <a:r>
              <a:rPr lang="fr-CH" sz="2400" dirty="0"/>
              <a:t> for all </a:t>
            </a:r>
            <a:r>
              <a:rPr lang="fr-CH" sz="2400" dirty="0" err="1"/>
              <a:t>problems</a:t>
            </a:r>
            <a:endParaRPr lang="fr-CH" sz="2400" dirty="0"/>
          </a:p>
          <a:p>
            <a:pPr marL="0" indent="0">
              <a:buClr>
                <a:schemeClr val="accent1"/>
              </a:buClr>
              <a:buSzPct val="130000"/>
              <a:buNone/>
            </a:pPr>
            <a:endParaRPr lang="fr-CH" sz="2400" dirty="0"/>
          </a:p>
          <a:p>
            <a:pPr>
              <a:buClr>
                <a:schemeClr val="accent1"/>
              </a:buClr>
              <a:buSzPct val="130000"/>
            </a:pPr>
            <a:r>
              <a:rPr lang="fr-CH" sz="2400" dirty="0" err="1"/>
              <a:t>GreatSPN</a:t>
            </a:r>
            <a:r>
              <a:rPr lang="fr-CH" sz="2400" dirty="0"/>
              <a:t> </a:t>
            </a:r>
            <a:r>
              <a:rPr lang="fr-CH" sz="2400" dirty="0" err="1"/>
              <a:t>is</a:t>
            </a:r>
            <a:r>
              <a:rPr lang="fr-CH" sz="2400" dirty="0"/>
              <a:t> a </a:t>
            </a:r>
            <a:r>
              <a:rPr lang="fr-CH" sz="2400" dirty="0" err="1"/>
              <a:t>powerfull</a:t>
            </a:r>
            <a:r>
              <a:rPr lang="fr-CH" sz="2400" dirty="0"/>
              <a:t> </a:t>
            </a:r>
            <a:r>
              <a:rPr lang="fr-CH" sz="2400" dirty="0" err="1"/>
              <a:t>tool</a:t>
            </a:r>
            <a:r>
              <a:rPr lang="fr-CH" sz="2400" dirty="0"/>
              <a:t> for non-</a:t>
            </a:r>
            <a:r>
              <a:rPr lang="fr-CH" sz="2400" dirty="0" err="1"/>
              <a:t>deterministic</a:t>
            </a:r>
            <a:r>
              <a:rPr lang="fr-CH" sz="2400" dirty="0"/>
              <a:t> </a:t>
            </a:r>
            <a:r>
              <a:rPr lang="fr-CH" sz="2400" dirty="0" err="1"/>
              <a:t>analysis</a:t>
            </a:r>
            <a:endParaRPr lang="fr-CH" sz="2400" dirty="0"/>
          </a:p>
          <a:p>
            <a:pPr>
              <a:buClr>
                <a:schemeClr val="accent1"/>
              </a:buClr>
              <a:buSzPct val="130000"/>
            </a:pPr>
            <a:endParaRPr lang="fr-CH" sz="2400" dirty="0"/>
          </a:p>
          <a:p>
            <a:pPr>
              <a:buClr>
                <a:schemeClr val="accent1"/>
              </a:buClr>
              <a:buSzPct val="130000"/>
            </a:pPr>
            <a:r>
              <a:rPr lang="fr-CH" sz="2400" dirty="0" err="1"/>
              <a:t>Better</a:t>
            </a:r>
            <a:r>
              <a:rPr lang="fr-CH" sz="2400" dirty="0"/>
              <a:t> </a:t>
            </a:r>
            <a:r>
              <a:rPr lang="fr-CH" sz="2400" dirty="0" err="1"/>
              <a:t>documantion</a:t>
            </a:r>
            <a:r>
              <a:rPr lang="fr-CH" sz="2400" dirty="0"/>
              <a:t> </a:t>
            </a:r>
            <a:r>
              <a:rPr lang="fr-CH" sz="2400" dirty="0" err="1"/>
              <a:t>would</a:t>
            </a:r>
            <a:r>
              <a:rPr lang="fr-CH" sz="2400" dirty="0"/>
              <a:t> </a:t>
            </a:r>
            <a:r>
              <a:rPr lang="fr-CH" sz="2400" dirty="0" err="1"/>
              <a:t>allow</a:t>
            </a:r>
            <a:r>
              <a:rPr lang="fr-CH" sz="2400" dirty="0"/>
              <a:t> </a:t>
            </a:r>
            <a:r>
              <a:rPr lang="fr-CH" sz="2400" dirty="0" err="1"/>
              <a:t>better</a:t>
            </a:r>
            <a:r>
              <a:rPr lang="fr-CH" sz="2400" dirty="0"/>
              <a:t> </a:t>
            </a:r>
            <a:r>
              <a:rPr lang="fr-CH" sz="2400" dirty="0" err="1"/>
              <a:t>analysis</a:t>
            </a:r>
            <a:endParaRPr lang="fr-CH" sz="2400" dirty="0"/>
          </a:p>
          <a:p>
            <a:pPr>
              <a:buClr>
                <a:schemeClr val="accent1"/>
              </a:buClr>
              <a:buSzPct val="130000"/>
            </a:pPr>
            <a:endParaRPr lang="fr-CH" sz="2400" dirty="0"/>
          </a:p>
          <a:p>
            <a:pPr>
              <a:lnSpc>
                <a:spcPct val="100000"/>
              </a:lnSpc>
              <a:buClr>
                <a:schemeClr val="accent1"/>
              </a:buClr>
              <a:buSzPct val="130000"/>
            </a:pPr>
            <a:r>
              <a:rPr lang="fr-CH" sz="2400" dirty="0"/>
              <a:t>Petri nets </a:t>
            </a:r>
            <a:r>
              <a:rPr lang="fr-CH" sz="2400" dirty="0" err="1"/>
              <a:t>seems</a:t>
            </a:r>
            <a:r>
              <a:rPr lang="fr-CH" sz="2400" dirty="0"/>
              <a:t> a </a:t>
            </a:r>
            <a:r>
              <a:rPr lang="fr-CH" sz="2400" dirty="0" err="1"/>
              <a:t>useful</a:t>
            </a:r>
            <a:r>
              <a:rPr lang="fr-CH" sz="2400" dirty="0"/>
              <a:t> </a:t>
            </a:r>
            <a:r>
              <a:rPr lang="fr-CH" sz="2400" dirty="0" err="1"/>
              <a:t>tool</a:t>
            </a:r>
            <a:r>
              <a:rPr lang="fr-CH" sz="2400" dirty="0"/>
              <a:t> for </a:t>
            </a:r>
            <a:r>
              <a:rPr lang="fr-CH" sz="2400" dirty="0" err="1"/>
              <a:t>vehicular</a:t>
            </a:r>
            <a:r>
              <a:rPr lang="fr-CH" sz="2400" dirty="0"/>
              <a:t> </a:t>
            </a:r>
            <a:r>
              <a:rPr lang="fr-CH" sz="2400" dirty="0" err="1"/>
              <a:t>traffic</a:t>
            </a:r>
            <a:r>
              <a:rPr lang="fr-CH" sz="2400" dirty="0"/>
              <a:t> </a:t>
            </a:r>
            <a:r>
              <a:rPr lang="fr-CH" sz="2400" dirty="0" err="1"/>
              <a:t>analysis</a:t>
            </a:r>
            <a:r>
              <a:rPr lang="fr-CH" sz="2400" dirty="0"/>
              <a:t> but a lot of </a:t>
            </a:r>
            <a:r>
              <a:rPr lang="fr-CH" sz="2400" dirty="0" err="1"/>
              <a:t>research</a:t>
            </a:r>
            <a:r>
              <a:rPr lang="fr-CH" sz="2400" dirty="0"/>
              <a:t> </a:t>
            </a:r>
            <a:r>
              <a:rPr lang="fr-CH" sz="2400" dirty="0" err="1"/>
              <a:t>still</a:t>
            </a:r>
            <a:r>
              <a:rPr lang="fr-CH" sz="2400" dirty="0"/>
              <a:t> </a:t>
            </a:r>
            <a:r>
              <a:rPr lang="fr-CH" sz="2400" dirty="0" err="1"/>
              <a:t>need</a:t>
            </a:r>
            <a:r>
              <a:rPr lang="fr-CH" sz="2400" dirty="0"/>
              <a:t> to </a:t>
            </a:r>
            <a:r>
              <a:rPr lang="fr-CH" sz="2400" dirty="0" err="1"/>
              <a:t>be</a:t>
            </a:r>
            <a:r>
              <a:rPr lang="fr-CH" sz="2400" dirty="0"/>
              <a:t> </a:t>
            </a:r>
            <a:r>
              <a:rPr lang="fr-CH" sz="2400" dirty="0" err="1"/>
              <a:t>done</a:t>
            </a:r>
            <a:r>
              <a:rPr lang="fr-CH" sz="2400" dirty="0"/>
              <a:t> on </a:t>
            </a:r>
            <a:r>
              <a:rPr lang="fr-CH" sz="2400" dirty="0" err="1"/>
              <a:t>this</a:t>
            </a:r>
            <a:r>
              <a:rPr lang="fr-CH" sz="2400" dirty="0"/>
              <a:t> topic.</a:t>
            </a:r>
          </a:p>
          <a:p>
            <a:endParaRPr lang="fr-CH" sz="3200" dirty="0"/>
          </a:p>
          <a:p>
            <a:endParaRPr lang="fr-CH" sz="3200" dirty="0"/>
          </a:p>
          <a:p>
            <a:endParaRPr lang="fr-CH" sz="3200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06A704F-2295-4114-8F40-5FA47BAC5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CAA9-A281-4BED-B172-048C7AE96558}" type="slidenum">
              <a:rPr lang="fr-CH" smtClean="0"/>
              <a:t>32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7825603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DA2EEF5-5A31-459F-BEA6-3D93F1C45C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CAA9-A281-4BED-B172-048C7AE96558}" type="slidenum">
              <a:rPr lang="fr-CH" smtClean="0"/>
              <a:t>33</a:t>
            </a:fld>
            <a:endParaRPr lang="fr-CH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4B32C598-A308-4D27-B282-E80B7FF578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fr-CH" dirty="0" err="1">
                <a:solidFill>
                  <a:schemeClr val="accent1"/>
                </a:solidFill>
              </a:rPr>
              <a:t>Github</a:t>
            </a:r>
            <a:endParaRPr lang="fr-CH" dirty="0">
              <a:solidFill>
                <a:schemeClr val="accent1"/>
              </a:solidFill>
            </a:endParaRPr>
          </a:p>
        </p:txBody>
      </p: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90F2F6BF-02D2-48ED-9203-E352BED65D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487" y="2066131"/>
            <a:ext cx="11249025" cy="3914775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Clr>
                <a:schemeClr val="accent1"/>
              </a:buClr>
              <a:buSzPct val="130000"/>
              <a:buNone/>
            </a:pPr>
            <a:r>
              <a:rPr lang="fr-CH" sz="3000" dirty="0"/>
              <a:t>	</a:t>
            </a:r>
          </a:p>
          <a:p>
            <a:pPr marL="0" indent="0">
              <a:lnSpc>
                <a:spcPct val="150000"/>
              </a:lnSpc>
              <a:buClr>
                <a:schemeClr val="accent1"/>
              </a:buClr>
              <a:buSzPct val="130000"/>
              <a:buNone/>
            </a:pPr>
            <a:r>
              <a:rPr lang="en-GB" sz="2400" dirty="0"/>
              <a:t>	</a:t>
            </a:r>
            <a:r>
              <a:rPr lang="en-GB" sz="2400" dirty="0">
                <a:hlinkClick r:id="rId2"/>
              </a:rPr>
              <a:t>https://github.com/TommasoPeletta/Probabilistic-Model-Checking-with-PRISM</a:t>
            </a:r>
            <a:r>
              <a:rPr lang="en-GB" sz="2400" dirty="0"/>
              <a:t> </a:t>
            </a:r>
            <a:endParaRPr lang="fr-CH" sz="2400" dirty="0"/>
          </a:p>
          <a:p>
            <a:endParaRPr lang="fr-CH" dirty="0"/>
          </a:p>
          <a:p>
            <a:endParaRPr lang="fr-CH" dirty="0"/>
          </a:p>
          <a:p>
            <a:endParaRPr lang="fr-CH" dirty="0"/>
          </a:p>
          <a:p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37474625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A7C3AD7-EAA1-4099-A15B-BE043E05D6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00764"/>
            <a:ext cx="9144000" cy="1428236"/>
          </a:xfrm>
        </p:spPr>
        <p:txBody>
          <a:bodyPr>
            <a:normAutofit/>
          </a:bodyPr>
          <a:lstStyle/>
          <a:p>
            <a:r>
              <a:rPr lang="fr-CH" sz="4800" dirty="0" err="1">
                <a:solidFill>
                  <a:schemeClr val="accent1"/>
                </a:solidFill>
              </a:rPr>
              <a:t>Vehicular</a:t>
            </a:r>
            <a:r>
              <a:rPr lang="fr-CH" sz="4800" dirty="0">
                <a:solidFill>
                  <a:schemeClr val="accent1"/>
                </a:solidFill>
              </a:rPr>
              <a:t> Network </a:t>
            </a:r>
            <a:r>
              <a:rPr lang="fr-CH" sz="4800" dirty="0" err="1">
                <a:solidFill>
                  <a:schemeClr val="accent1"/>
                </a:solidFill>
              </a:rPr>
              <a:t>Analysis</a:t>
            </a:r>
            <a:r>
              <a:rPr lang="fr-CH" sz="4800" dirty="0">
                <a:solidFill>
                  <a:schemeClr val="accent1"/>
                </a:solidFill>
              </a:rPr>
              <a:t> </a:t>
            </a:r>
            <a:r>
              <a:rPr lang="fr-CH" sz="4800" dirty="0" err="1">
                <a:solidFill>
                  <a:schemeClr val="accent1"/>
                </a:solidFill>
              </a:rPr>
              <a:t>Using</a:t>
            </a:r>
            <a:r>
              <a:rPr lang="fr-CH" sz="4800" dirty="0">
                <a:solidFill>
                  <a:schemeClr val="accent1"/>
                </a:solidFill>
              </a:rPr>
              <a:t> </a:t>
            </a:r>
            <a:r>
              <a:rPr lang="fr-CH" sz="4800" dirty="0" err="1">
                <a:solidFill>
                  <a:schemeClr val="accent1"/>
                </a:solidFill>
              </a:rPr>
              <a:t>Probabilistic</a:t>
            </a:r>
            <a:r>
              <a:rPr lang="fr-CH" sz="4800" dirty="0">
                <a:solidFill>
                  <a:schemeClr val="accent1"/>
                </a:solidFill>
              </a:rPr>
              <a:t> Model Checking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F39A5B7-6D2A-4446-A8BE-AA2F0216CB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06601"/>
            <a:ext cx="9144000" cy="1655762"/>
          </a:xfrm>
        </p:spPr>
        <p:txBody>
          <a:bodyPr/>
          <a:lstStyle/>
          <a:p>
            <a:r>
              <a:rPr lang="fr-CH" dirty="0"/>
              <a:t>Jonathan Lo, Tommaso Peletta</a:t>
            </a:r>
          </a:p>
          <a:p>
            <a:r>
              <a:rPr lang="fr-CH" dirty="0"/>
              <a:t>3 Juin 2021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A4D4EB2-5E70-45B1-B8AF-8C7858870A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CAA9-A281-4BED-B172-048C7AE96558}" type="slidenum">
              <a:rPr lang="fr-CH" smtClean="0"/>
              <a:t>34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6165178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D965C75-1161-47AC-BEBE-06967581B3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CH" dirty="0" err="1">
                <a:solidFill>
                  <a:schemeClr val="accent1"/>
                </a:solidFill>
              </a:rPr>
              <a:t>Probabilistic</a:t>
            </a:r>
            <a:r>
              <a:rPr lang="fr-CH" dirty="0">
                <a:solidFill>
                  <a:schemeClr val="accent1"/>
                </a:solidFill>
              </a:rPr>
              <a:t> Model Checker</a:t>
            </a: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395FD8AC-2F10-401A-988B-59176F807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CAA9-A281-4BED-B172-048C7AE96558}" type="slidenum">
              <a:rPr lang="fr-CH" smtClean="0"/>
              <a:t>4</a:t>
            </a:fld>
            <a:endParaRPr lang="fr-CH"/>
          </a:p>
        </p:txBody>
      </p:sp>
      <p:sp>
        <p:nvSpPr>
          <p:cNvPr id="16" name="Espace réservé du contenu 2">
            <a:extLst>
              <a:ext uri="{FF2B5EF4-FFF2-40B4-BE49-F238E27FC236}">
                <a16:creationId xmlns:a16="http://schemas.microsoft.com/office/drawing/2014/main" id="{92829323-083E-4499-B85A-E9312AD57B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2043" y="2775599"/>
            <a:ext cx="3948529" cy="3194302"/>
          </a:xfrm>
        </p:spPr>
        <p:txBody>
          <a:bodyPr>
            <a:normAutofit/>
          </a:bodyPr>
          <a:lstStyle/>
          <a:p>
            <a:pPr>
              <a:buClr>
                <a:schemeClr val="accent1"/>
              </a:buClr>
              <a:buSzPct val="130000"/>
            </a:pPr>
            <a:r>
              <a:rPr lang="fr-CH" sz="2200" dirty="0" err="1"/>
              <a:t>Programming</a:t>
            </a:r>
            <a:r>
              <a:rPr lang="fr-CH" sz="2200" dirty="0"/>
              <a:t> </a:t>
            </a:r>
            <a:r>
              <a:rPr lang="fr-CH" sz="2200" dirty="0" err="1"/>
              <a:t>language</a:t>
            </a:r>
            <a:endParaRPr lang="fr-CH" sz="2200" dirty="0"/>
          </a:p>
          <a:p>
            <a:pPr>
              <a:buClr>
                <a:schemeClr val="accent1"/>
              </a:buClr>
              <a:buSzPct val="130000"/>
            </a:pPr>
            <a:endParaRPr lang="fr-CH" sz="2200" dirty="0"/>
          </a:p>
          <a:p>
            <a:pPr>
              <a:buClr>
                <a:schemeClr val="accent1"/>
              </a:buClr>
              <a:buSzPct val="130000"/>
            </a:pPr>
            <a:r>
              <a:rPr lang="fr-CH" sz="2200" dirty="0" err="1"/>
              <a:t>Analyze</a:t>
            </a:r>
            <a:r>
              <a:rPr lang="fr-CH" sz="2200" dirty="0"/>
              <a:t> : </a:t>
            </a:r>
            <a:r>
              <a:rPr lang="fr-CH" sz="2200" dirty="0" err="1"/>
              <a:t>nondeterministic</a:t>
            </a:r>
            <a:r>
              <a:rPr lang="fr-CH" sz="2200" dirty="0"/>
              <a:t> and real-time </a:t>
            </a:r>
            <a:r>
              <a:rPr lang="fr-CH" sz="2200" dirty="0" err="1"/>
              <a:t>characteristics</a:t>
            </a:r>
            <a:endParaRPr lang="fr-CH" sz="2200" dirty="0"/>
          </a:p>
          <a:p>
            <a:pPr>
              <a:buClr>
                <a:schemeClr val="accent1"/>
              </a:buClr>
              <a:buSzPct val="130000"/>
            </a:pPr>
            <a:endParaRPr lang="fr-CH" sz="2200" dirty="0"/>
          </a:p>
          <a:p>
            <a:pPr>
              <a:buClr>
                <a:schemeClr val="accent1"/>
              </a:buClr>
              <a:buSzPct val="130000"/>
            </a:pPr>
            <a:r>
              <a:rPr lang="fr-CH" sz="2200" dirty="0"/>
              <a:t>Free and open source</a:t>
            </a:r>
          </a:p>
          <a:p>
            <a:endParaRPr lang="fr-CH" sz="3200" dirty="0"/>
          </a:p>
          <a:p>
            <a:pPr marL="0" indent="0">
              <a:buNone/>
            </a:pPr>
            <a:endParaRPr lang="fr-CH" sz="3200" dirty="0"/>
          </a:p>
          <a:p>
            <a:endParaRPr lang="fr-CH" sz="3200" dirty="0"/>
          </a:p>
          <a:p>
            <a:endParaRPr lang="fr-CH" sz="3200" dirty="0"/>
          </a:p>
          <a:p>
            <a:endParaRPr lang="fr-CH" sz="3200" dirty="0"/>
          </a:p>
          <a:p>
            <a:endParaRPr lang="fr-CH" sz="3200" dirty="0"/>
          </a:p>
          <a:p>
            <a:endParaRPr lang="fr-CH" sz="3200" dirty="0"/>
          </a:p>
          <a:p>
            <a:endParaRPr lang="fr-CH" sz="3200" dirty="0"/>
          </a:p>
        </p:txBody>
      </p:sp>
      <p:sp>
        <p:nvSpPr>
          <p:cNvPr id="17" name="Espace réservé du contenu 2">
            <a:extLst>
              <a:ext uri="{FF2B5EF4-FFF2-40B4-BE49-F238E27FC236}">
                <a16:creationId xmlns:a16="http://schemas.microsoft.com/office/drawing/2014/main" id="{1BC28E26-A9A6-4F82-85E4-A012973C711B}"/>
              </a:ext>
            </a:extLst>
          </p:cNvPr>
          <p:cNvSpPr txBox="1">
            <a:spLocks/>
          </p:cNvSpPr>
          <p:nvPr/>
        </p:nvSpPr>
        <p:spPr>
          <a:xfrm>
            <a:off x="6921429" y="2775599"/>
            <a:ext cx="4208389" cy="3178609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accent1"/>
              </a:buClr>
              <a:buSzPct val="130000"/>
            </a:pPr>
            <a:r>
              <a:rPr lang="fr-CH" sz="3200" dirty="0" err="1"/>
              <a:t>Modelling</a:t>
            </a:r>
            <a:r>
              <a:rPr lang="fr-CH" sz="3200" dirty="0"/>
              <a:t>, validation and performance </a:t>
            </a:r>
            <a:r>
              <a:rPr lang="fr-CH" sz="3200" dirty="0" err="1"/>
              <a:t>evaluation</a:t>
            </a:r>
            <a:endParaRPr lang="fr-CH" sz="3200" dirty="0"/>
          </a:p>
          <a:p>
            <a:pPr>
              <a:buClr>
                <a:schemeClr val="accent1"/>
              </a:buClr>
              <a:buSzPct val="130000"/>
            </a:pPr>
            <a:endParaRPr lang="fr-CH" sz="3200" dirty="0"/>
          </a:p>
          <a:p>
            <a:pPr>
              <a:buClr>
                <a:schemeClr val="accent1"/>
              </a:buClr>
              <a:buSzPct val="130000"/>
            </a:pPr>
            <a:r>
              <a:rPr lang="fr-CH" sz="3200" dirty="0" err="1"/>
              <a:t>Generalized</a:t>
            </a:r>
            <a:r>
              <a:rPr lang="fr-CH" sz="3200" dirty="0"/>
              <a:t> </a:t>
            </a:r>
            <a:r>
              <a:rPr lang="fr-CH" sz="3200" dirty="0" err="1"/>
              <a:t>Stochastic</a:t>
            </a:r>
            <a:r>
              <a:rPr lang="fr-CH" sz="3200" dirty="0"/>
              <a:t> Petri Nets </a:t>
            </a:r>
            <a:r>
              <a:rPr lang="fr-CH" sz="3200" dirty="0" err="1"/>
              <a:t>with</a:t>
            </a:r>
            <a:r>
              <a:rPr lang="fr-CH" sz="3200" dirty="0"/>
              <a:t> extensions</a:t>
            </a:r>
          </a:p>
          <a:p>
            <a:pPr>
              <a:buClr>
                <a:schemeClr val="accent1"/>
              </a:buClr>
              <a:buSzPct val="130000"/>
            </a:pPr>
            <a:endParaRPr lang="fr-CH" sz="3200" dirty="0"/>
          </a:p>
          <a:p>
            <a:pPr>
              <a:buClr>
                <a:schemeClr val="accent1"/>
              </a:buClr>
              <a:buSzPct val="130000"/>
            </a:pPr>
            <a:r>
              <a:rPr lang="fr-CH" sz="3200" dirty="0"/>
              <a:t>User </a:t>
            </a:r>
            <a:r>
              <a:rPr lang="fr-CH" sz="3200" dirty="0" err="1"/>
              <a:t>friendly</a:t>
            </a:r>
            <a:r>
              <a:rPr lang="fr-CH" sz="3200" dirty="0"/>
              <a:t> GUI</a:t>
            </a:r>
          </a:p>
          <a:p>
            <a:pPr>
              <a:buClr>
                <a:schemeClr val="accent1"/>
              </a:buClr>
              <a:buSzPct val="130000"/>
            </a:pPr>
            <a:endParaRPr lang="fr-CH" sz="3200" dirty="0"/>
          </a:p>
          <a:p>
            <a:pPr>
              <a:buClr>
                <a:schemeClr val="accent1"/>
              </a:buClr>
              <a:buSzPct val="130000"/>
            </a:pPr>
            <a:r>
              <a:rPr lang="fr-CH" sz="3200" dirty="0"/>
              <a:t>Documentation out of date</a:t>
            </a:r>
          </a:p>
          <a:p>
            <a:endParaRPr lang="fr-CH" sz="3200" dirty="0"/>
          </a:p>
          <a:p>
            <a:endParaRPr lang="fr-CH" sz="3200" dirty="0"/>
          </a:p>
          <a:p>
            <a:endParaRPr lang="fr-CH" sz="3200" dirty="0"/>
          </a:p>
          <a:p>
            <a:endParaRPr lang="fr-CH" sz="3200" dirty="0"/>
          </a:p>
          <a:p>
            <a:endParaRPr lang="fr-CH" sz="3200" dirty="0"/>
          </a:p>
          <a:p>
            <a:endParaRPr lang="fr-CH" sz="3200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BD55B934-DB84-4149-8C89-336D901D90E8}"/>
              </a:ext>
            </a:extLst>
          </p:cNvPr>
          <p:cNvSpPr txBox="1"/>
          <p:nvPr/>
        </p:nvSpPr>
        <p:spPr>
          <a:xfrm>
            <a:off x="2748785" y="2008727"/>
            <a:ext cx="12741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 err="1"/>
              <a:t>Prism</a:t>
            </a:r>
            <a:endParaRPr lang="en-GB" sz="3200" b="1" dirty="0"/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7945B5C9-9969-4EC8-BB49-EAE6DD8A6DCB}"/>
              </a:ext>
            </a:extLst>
          </p:cNvPr>
          <p:cNvSpPr txBox="1"/>
          <p:nvPr/>
        </p:nvSpPr>
        <p:spPr>
          <a:xfrm>
            <a:off x="7653102" y="2008727"/>
            <a:ext cx="19149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 err="1"/>
              <a:t>GreatSPN</a:t>
            </a:r>
            <a:endParaRPr lang="en-GB" sz="3200" b="1" dirty="0"/>
          </a:p>
        </p:txBody>
      </p:sp>
    </p:spTree>
    <p:extLst>
      <p:ext uri="{BB962C8B-B14F-4D97-AF65-F5344CB8AC3E}">
        <p14:creationId xmlns:p14="http://schemas.microsoft.com/office/powerpoint/2010/main" val="1436330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9041ABB-C77E-4D12-87C4-00409C41D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CH" dirty="0" err="1">
                <a:solidFill>
                  <a:schemeClr val="accent1"/>
                </a:solidFill>
              </a:rPr>
              <a:t>Roundabout</a:t>
            </a:r>
            <a:r>
              <a:rPr lang="fr-CH" dirty="0">
                <a:solidFill>
                  <a:schemeClr val="accent1"/>
                </a:solidFill>
              </a:rPr>
              <a:t> Insertion </a:t>
            </a:r>
            <a:r>
              <a:rPr lang="fr-CH" dirty="0" err="1">
                <a:solidFill>
                  <a:schemeClr val="accent1"/>
                </a:solidFill>
              </a:rPr>
              <a:t>Analysis</a:t>
            </a:r>
            <a:endParaRPr lang="fr-CH" dirty="0">
              <a:solidFill>
                <a:schemeClr val="accent1"/>
              </a:solidFill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06A704F-2295-4114-8F40-5FA47BAC5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CAA9-A281-4BED-B172-048C7AE96558}" type="slidenum">
              <a:rPr lang="fr-CH" smtClean="0"/>
              <a:t>5</a:t>
            </a:fld>
            <a:endParaRPr lang="fr-CH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DC4DAE0E-8A92-4013-A7D7-59225AF7442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07" b="8178"/>
          <a:stretch/>
        </p:blipFill>
        <p:spPr>
          <a:xfrm>
            <a:off x="7480663" y="2351181"/>
            <a:ext cx="3083346" cy="3079312"/>
          </a:xfrm>
          <a:prstGeom prst="rect">
            <a:avLst/>
          </a:prstGeom>
        </p:spPr>
      </p:pic>
      <p:sp>
        <p:nvSpPr>
          <p:cNvPr id="9" name="Espace réservé du contenu 2">
            <a:extLst>
              <a:ext uri="{FF2B5EF4-FFF2-40B4-BE49-F238E27FC236}">
                <a16:creationId xmlns:a16="http://schemas.microsoft.com/office/drawing/2014/main" id="{B3DB8A8F-72DC-45C4-8515-5A91835A19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31880" y="2651220"/>
            <a:ext cx="4564120" cy="2964727"/>
          </a:xfrm>
        </p:spPr>
        <p:txBody>
          <a:bodyPr>
            <a:normAutofit fontScale="92500" lnSpcReduction="10000"/>
          </a:bodyPr>
          <a:lstStyle/>
          <a:p>
            <a:pPr>
              <a:buClr>
                <a:schemeClr val="accent1"/>
              </a:buClr>
              <a:buSzPct val="130000"/>
            </a:pPr>
            <a:r>
              <a:rPr lang="fr-CH" dirty="0"/>
              <a:t>Single </a:t>
            </a:r>
            <a:r>
              <a:rPr lang="fr-CH" dirty="0" err="1"/>
              <a:t>lane</a:t>
            </a:r>
            <a:r>
              <a:rPr lang="fr-CH" dirty="0"/>
              <a:t> </a:t>
            </a:r>
            <a:r>
              <a:rPr lang="fr-CH" dirty="0" err="1"/>
              <a:t>roundabout</a:t>
            </a:r>
            <a:endParaRPr lang="fr-CH" dirty="0"/>
          </a:p>
          <a:p>
            <a:pPr>
              <a:buClr>
                <a:schemeClr val="accent1"/>
              </a:buClr>
              <a:buSzPct val="130000"/>
            </a:pPr>
            <a:endParaRPr lang="fr-CH" dirty="0"/>
          </a:p>
          <a:p>
            <a:pPr>
              <a:buClr>
                <a:schemeClr val="accent1"/>
              </a:buClr>
              <a:buSzPct val="130000"/>
            </a:pPr>
            <a:r>
              <a:rPr lang="fr-CH" dirty="0"/>
              <a:t>Mix of driver and </a:t>
            </a:r>
            <a:r>
              <a:rPr lang="fr-CH" dirty="0" err="1"/>
              <a:t>autonomous</a:t>
            </a:r>
            <a:r>
              <a:rPr lang="fr-CH" dirty="0"/>
              <a:t> </a:t>
            </a:r>
            <a:r>
              <a:rPr lang="fr-CH" dirty="0" err="1"/>
              <a:t>vehicle</a:t>
            </a:r>
            <a:endParaRPr lang="fr-CH" dirty="0"/>
          </a:p>
          <a:p>
            <a:pPr>
              <a:buClr>
                <a:schemeClr val="accent1"/>
              </a:buClr>
              <a:buSzPct val="130000"/>
            </a:pPr>
            <a:endParaRPr lang="fr-CH" dirty="0"/>
          </a:p>
          <a:p>
            <a:pPr>
              <a:buClr>
                <a:schemeClr val="accent1"/>
              </a:buClr>
              <a:buSzPct val="130000"/>
            </a:pPr>
            <a:r>
              <a:rPr lang="fr-CH" dirty="0"/>
              <a:t>Non-</a:t>
            </a:r>
            <a:r>
              <a:rPr lang="fr-CH" dirty="0" err="1"/>
              <a:t>deterministic</a:t>
            </a:r>
            <a:r>
              <a:rPr lang="fr-CH" dirty="0"/>
              <a:t> initial state and </a:t>
            </a:r>
            <a:r>
              <a:rPr lang="fr-CH" dirty="0" err="1"/>
              <a:t>behaviour</a:t>
            </a:r>
            <a:endParaRPr lang="fr-CH" dirty="0"/>
          </a:p>
          <a:p>
            <a:endParaRPr lang="fr-CH" sz="3200" dirty="0"/>
          </a:p>
          <a:p>
            <a:endParaRPr lang="fr-CH" sz="3200" dirty="0"/>
          </a:p>
          <a:p>
            <a:endParaRPr lang="fr-CH" sz="3200" dirty="0"/>
          </a:p>
          <a:p>
            <a:endParaRPr lang="fr-CH" sz="3200" dirty="0"/>
          </a:p>
          <a:p>
            <a:endParaRPr lang="fr-CH" sz="3200" dirty="0"/>
          </a:p>
          <a:p>
            <a:endParaRPr lang="fr-CH" sz="3200" dirty="0"/>
          </a:p>
          <a:p>
            <a:endParaRPr lang="fr-CH" sz="3200" dirty="0"/>
          </a:p>
        </p:txBody>
      </p:sp>
      <p:sp>
        <p:nvSpPr>
          <p:cNvPr id="6" name="CasellaDiTesto 11">
            <a:extLst>
              <a:ext uri="{FF2B5EF4-FFF2-40B4-BE49-F238E27FC236}">
                <a16:creationId xmlns:a16="http://schemas.microsoft.com/office/drawing/2014/main" id="{9AF5FD9F-2401-4955-8937-2F686A7B9724}"/>
              </a:ext>
            </a:extLst>
          </p:cNvPr>
          <p:cNvSpPr txBox="1"/>
          <p:nvPr/>
        </p:nvSpPr>
        <p:spPr>
          <a:xfrm>
            <a:off x="1531880" y="1849593"/>
            <a:ext cx="37746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6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Model</a:t>
            </a:r>
            <a:endParaRPr lang="en-GB" sz="3600" dirty="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7975320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9041ABB-C77E-4D12-87C4-00409C41D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CH" dirty="0" err="1">
                <a:solidFill>
                  <a:schemeClr val="accent1"/>
                </a:solidFill>
              </a:rPr>
              <a:t>Roundabout</a:t>
            </a:r>
            <a:r>
              <a:rPr lang="fr-CH" dirty="0">
                <a:solidFill>
                  <a:schemeClr val="accent1"/>
                </a:solidFill>
              </a:rPr>
              <a:t> Insertion </a:t>
            </a:r>
            <a:r>
              <a:rPr lang="fr-CH" dirty="0" err="1">
                <a:solidFill>
                  <a:schemeClr val="accent1"/>
                </a:solidFill>
              </a:rPr>
              <a:t>Analysis</a:t>
            </a:r>
            <a:endParaRPr lang="fr-CH" dirty="0">
              <a:solidFill>
                <a:schemeClr val="accent1"/>
              </a:solidFill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06A704F-2295-4114-8F40-5FA47BAC5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CAA9-A281-4BED-B172-048C7AE96558}" type="slidenum">
              <a:rPr lang="fr-CH" smtClean="0"/>
              <a:t>6</a:t>
            </a:fld>
            <a:endParaRPr lang="fr-CH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DC4DAE0E-8A92-4013-A7D7-59225AF7442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07" b="8178"/>
          <a:stretch/>
        </p:blipFill>
        <p:spPr>
          <a:xfrm>
            <a:off x="7480663" y="2351181"/>
            <a:ext cx="3083346" cy="3079312"/>
          </a:xfrm>
          <a:prstGeom prst="rect">
            <a:avLst/>
          </a:prstGeom>
        </p:spPr>
      </p:pic>
      <p:sp>
        <p:nvSpPr>
          <p:cNvPr id="9" name="Espace réservé du contenu 2">
            <a:extLst>
              <a:ext uri="{FF2B5EF4-FFF2-40B4-BE49-F238E27FC236}">
                <a16:creationId xmlns:a16="http://schemas.microsoft.com/office/drawing/2014/main" id="{B3DB8A8F-72DC-45C4-8515-5A91835A19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31880" y="2651220"/>
            <a:ext cx="4564120" cy="2964727"/>
          </a:xfrm>
        </p:spPr>
        <p:txBody>
          <a:bodyPr>
            <a:normAutofit/>
          </a:bodyPr>
          <a:lstStyle/>
          <a:p>
            <a:pPr>
              <a:buClr>
                <a:schemeClr val="accent1"/>
              </a:buClr>
              <a:buSzPct val="130000"/>
            </a:pPr>
            <a:r>
              <a:rPr lang="fr-CH" dirty="0"/>
              <a:t>Collision </a:t>
            </a:r>
            <a:r>
              <a:rPr lang="fr-CH" dirty="0" err="1"/>
              <a:t>probability</a:t>
            </a:r>
            <a:endParaRPr lang="fr-CH" dirty="0"/>
          </a:p>
          <a:p>
            <a:pPr>
              <a:buClr>
                <a:schemeClr val="accent1"/>
              </a:buClr>
              <a:buSzPct val="130000"/>
            </a:pPr>
            <a:endParaRPr lang="fr-CH" dirty="0"/>
          </a:p>
          <a:p>
            <a:pPr>
              <a:buClr>
                <a:schemeClr val="accent1"/>
              </a:buClr>
              <a:buSzPct val="130000"/>
            </a:pPr>
            <a:r>
              <a:rPr lang="fr-CH" dirty="0" err="1"/>
              <a:t>Overall</a:t>
            </a:r>
            <a:r>
              <a:rPr lang="fr-CH" dirty="0"/>
              <a:t> </a:t>
            </a:r>
            <a:r>
              <a:rPr lang="fr-CH" dirty="0" err="1"/>
              <a:t>braking</a:t>
            </a:r>
            <a:endParaRPr lang="fr-CH" dirty="0"/>
          </a:p>
          <a:p>
            <a:pPr>
              <a:buClr>
                <a:schemeClr val="accent1"/>
              </a:buClr>
              <a:buSzPct val="130000"/>
            </a:pPr>
            <a:endParaRPr lang="fr-CH" dirty="0"/>
          </a:p>
          <a:p>
            <a:pPr>
              <a:buClr>
                <a:schemeClr val="accent1"/>
              </a:buClr>
              <a:buSzPct val="130000"/>
            </a:pPr>
            <a:r>
              <a:rPr lang="fr-CH" dirty="0"/>
              <a:t>Time </a:t>
            </a:r>
            <a:r>
              <a:rPr lang="fr-CH" dirty="0" err="1"/>
              <a:t>before</a:t>
            </a:r>
            <a:r>
              <a:rPr lang="fr-CH" dirty="0"/>
              <a:t> insertion</a:t>
            </a:r>
          </a:p>
          <a:p>
            <a:endParaRPr lang="fr-CH" sz="3200" dirty="0"/>
          </a:p>
          <a:p>
            <a:endParaRPr lang="fr-CH" sz="3200" u="sng" dirty="0"/>
          </a:p>
          <a:p>
            <a:endParaRPr lang="fr-CH" sz="3200" dirty="0"/>
          </a:p>
          <a:p>
            <a:endParaRPr lang="fr-CH" sz="3200" dirty="0"/>
          </a:p>
          <a:p>
            <a:endParaRPr lang="fr-CH" sz="3200" dirty="0"/>
          </a:p>
          <a:p>
            <a:endParaRPr lang="fr-CH" sz="3200" dirty="0"/>
          </a:p>
          <a:p>
            <a:endParaRPr lang="fr-CH" sz="3200" dirty="0"/>
          </a:p>
        </p:txBody>
      </p:sp>
      <p:sp>
        <p:nvSpPr>
          <p:cNvPr id="6" name="CasellaDiTesto 11">
            <a:extLst>
              <a:ext uri="{FF2B5EF4-FFF2-40B4-BE49-F238E27FC236}">
                <a16:creationId xmlns:a16="http://schemas.microsoft.com/office/drawing/2014/main" id="{9AF5FD9F-2401-4955-8937-2F686A7B9724}"/>
              </a:ext>
            </a:extLst>
          </p:cNvPr>
          <p:cNvSpPr txBox="1"/>
          <p:nvPr/>
        </p:nvSpPr>
        <p:spPr>
          <a:xfrm>
            <a:off x="1531880" y="1849593"/>
            <a:ext cx="37746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600" dirty="0" err="1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Properties</a:t>
            </a:r>
            <a:endParaRPr lang="en-GB" sz="3600" dirty="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7705902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9041ABB-C77E-4D12-87C4-00409C41D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CH" dirty="0" err="1">
                <a:solidFill>
                  <a:schemeClr val="accent1"/>
                </a:solidFill>
              </a:rPr>
              <a:t>Stochastic</a:t>
            </a:r>
            <a:r>
              <a:rPr lang="fr-CH" dirty="0">
                <a:solidFill>
                  <a:schemeClr val="accent1"/>
                </a:solidFill>
              </a:rPr>
              <a:t> Cellular </a:t>
            </a:r>
            <a:r>
              <a:rPr lang="fr-CH" dirty="0" err="1">
                <a:solidFill>
                  <a:schemeClr val="accent1"/>
                </a:solidFill>
              </a:rPr>
              <a:t>Automata</a:t>
            </a:r>
            <a:endParaRPr lang="fr-CH" dirty="0">
              <a:solidFill>
                <a:schemeClr val="accent1"/>
              </a:solidFill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06A704F-2295-4114-8F40-5FA47BAC5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CAA9-A281-4BED-B172-048C7AE96558}" type="slidenum">
              <a:rPr lang="fr-CH" smtClean="0"/>
              <a:t>7</a:t>
            </a:fld>
            <a:endParaRPr lang="fr-CH"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768F31A6-0D77-444C-8459-B0D418A2B8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3612" y="2314988"/>
            <a:ext cx="7724775" cy="771525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23BA741C-98CC-42C9-8E06-7FF9F1698D0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7" t="22365" r="30420" b="27635"/>
          <a:stretch/>
        </p:blipFill>
        <p:spPr>
          <a:xfrm>
            <a:off x="2660700" y="3688433"/>
            <a:ext cx="160059" cy="166110"/>
          </a:xfrm>
          <a:prstGeom prst="ellipse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63E9AF08-B5D2-494F-A572-05B1011DA87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13" t="12658" r="22437" b="16498"/>
          <a:stretch/>
        </p:blipFill>
        <p:spPr>
          <a:xfrm>
            <a:off x="6824761" y="3692704"/>
            <a:ext cx="170889" cy="173000"/>
          </a:xfrm>
          <a:prstGeom prst="ellipse">
            <a:avLst/>
          </a:prstGeom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50FCE8CD-96AF-4D05-9E18-59B480C93E97}"/>
              </a:ext>
            </a:extLst>
          </p:cNvPr>
          <p:cNvSpPr txBox="1"/>
          <p:nvPr/>
        </p:nvSpPr>
        <p:spPr>
          <a:xfrm>
            <a:off x="7262911" y="3586822"/>
            <a:ext cx="23556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/>
              <a:t>Vehicle</a:t>
            </a:r>
            <a:r>
              <a:rPr lang="it-IT" dirty="0"/>
              <a:t> A </a:t>
            </a:r>
            <a:r>
              <a:rPr lang="it-IT" dirty="0" err="1"/>
              <a:t>simplification</a:t>
            </a:r>
            <a:endParaRPr lang="en-GB" dirty="0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CC94F8BF-4096-4DBA-8E14-1F5A9A8D199C}"/>
              </a:ext>
            </a:extLst>
          </p:cNvPr>
          <p:cNvSpPr txBox="1"/>
          <p:nvPr/>
        </p:nvSpPr>
        <p:spPr>
          <a:xfrm>
            <a:off x="3098850" y="3586822"/>
            <a:ext cx="2366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/>
              <a:t>Vehicle</a:t>
            </a:r>
            <a:r>
              <a:rPr lang="it-IT" dirty="0"/>
              <a:t> H </a:t>
            </a:r>
            <a:r>
              <a:rPr lang="it-IT" dirty="0" err="1"/>
              <a:t>simplification</a:t>
            </a:r>
            <a:endParaRPr lang="en-GB" dirty="0"/>
          </a:p>
        </p:txBody>
      </p:sp>
      <p:pic>
        <p:nvPicPr>
          <p:cNvPr id="18" name="Immagine 17">
            <a:extLst>
              <a:ext uri="{FF2B5EF4-FFF2-40B4-BE49-F238E27FC236}">
                <a16:creationId xmlns:a16="http://schemas.microsoft.com/office/drawing/2014/main" id="{2D89F4FB-7394-45DE-BD5B-114203BDF2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5065" y="4780042"/>
            <a:ext cx="284754" cy="468466"/>
          </a:xfrm>
          <a:prstGeom prst="rect">
            <a:avLst/>
          </a:prstGeom>
        </p:spPr>
      </p:pic>
      <p:pic>
        <p:nvPicPr>
          <p:cNvPr id="20" name="Immagine 19">
            <a:extLst>
              <a:ext uri="{FF2B5EF4-FFF2-40B4-BE49-F238E27FC236}">
                <a16:creationId xmlns:a16="http://schemas.microsoft.com/office/drawing/2014/main" id="{9DA0B6E3-58E0-4A2A-A093-0C7E77302C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63268" y="4764772"/>
            <a:ext cx="284754" cy="478718"/>
          </a:xfrm>
          <a:prstGeom prst="rect">
            <a:avLst/>
          </a:prstGeom>
        </p:spPr>
      </p:pic>
      <p:pic>
        <p:nvPicPr>
          <p:cNvPr id="22" name="Immagine 21">
            <a:extLst>
              <a:ext uri="{FF2B5EF4-FFF2-40B4-BE49-F238E27FC236}">
                <a16:creationId xmlns:a16="http://schemas.microsoft.com/office/drawing/2014/main" id="{FD3A3E87-D799-4914-8AF1-5B68D8D6133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56243" y="4775859"/>
            <a:ext cx="284754" cy="477156"/>
          </a:xfrm>
          <a:prstGeom prst="rect">
            <a:avLst/>
          </a:prstGeom>
        </p:spPr>
      </p:pic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1592A04E-EE8A-4D11-84F9-16292BBE72F9}"/>
              </a:ext>
            </a:extLst>
          </p:cNvPr>
          <p:cNvSpPr txBox="1"/>
          <p:nvPr/>
        </p:nvSpPr>
        <p:spPr>
          <a:xfrm>
            <a:off x="5605898" y="4786408"/>
            <a:ext cx="1304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/>
              <a:t>Intersection</a:t>
            </a:r>
            <a:endParaRPr lang="en-GB" dirty="0"/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2383A2C2-B6BD-4AC4-9336-C5A816EEA00C}"/>
              </a:ext>
            </a:extLst>
          </p:cNvPr>
          <p:cNvSpPr txBox="1"/>
          <p:nvPr/>
        </p:nvSpPr>
        <p:spPr>
          <a:xfrm>
            <a:off x="8207396" y="4805618"/>
            <a:ext cx="1496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/>
              <a:t>Vehicle</a:t>
            </a:r>
            <a:r>
              <a:rPr lang="it-IT" dirty="0"/>
              <a:t> A size</a:t>
            </a:r>
            <a:endParaRPr lang="en-GB" dirty="0"/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6D514560-7B3C-4659-BA28-025ECA028A19}"/>
              </a:ext>
            </a:extLst>
          </p:cNvPr>
          <p:cNvSpPr txBox="1"/>
          <p:nvPr/>
        </p:nvSpPr>
        <p:spPr>
          <a:xfrm>
            <a:off x="2827076" y="4805618"/>
            <a:ext cx="14552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/>
              <a:t>Vehicle</a:t>
            </a:r>
            <a:r>
              <a:rPr lang="it-IT" dirty="0"/>
              <a:t> H size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507140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9041ABB-C77E-4D12-87C4-00409C41D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CH" dirty="0">
                <a:solidFill>
                  <a:schemeClr val="accent1"/>
                </a:solidFill>
              </a:rPr>
              <a:t>Nagel-</a:t>
            </a:r>
            <a:r>
              <a:rPr lang="fr-CH" dirty="0" err="1">
                <a:solidFill>
                  <a:schemeClr val="accent1"/>
                </a:solidFill>
              </a:rPr>
              <a:t>Schreckenberg</a:t>
            </a:r>
            <a:r>
              <a:rPr lang="fr-CH" dirty="0">
                <a:solidFill>
                  <a:schemeClr val="accent1"/>
                </a:solidFill>
              </a:rPr>
              <a:t> Model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06A704F-2295-4114-8F40-5FA47BAC5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CAA9-A281-4BED-B172-048C7AE96558}" type="slidenum">
              <a:rPr lang="fr-CH" smtClean="0"/>
              <a:t>8</a:t>
            </a:fld>
            <a:endParaRPr lang="fr-CH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BA9613A0-4D62-4AC1-A4EA-ECC898BC52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8723" y="3676072"/>
            <a:ext cx="3475303" cy="50891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Espace réservé du contenu 2">
                <a:extLst>
                  <a:ext uri="{FF2B5EF4-FFF2-40B4-BE49-F238E27FC236}">
                    <a16:creationId xmlns:a16="http://schemas.microsoft.com/office/drawing/2014/main" id="{0F1EF88D-D02A-4A65-A61E-60D426CF693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13691" y="1966230"/>
                <a:ext cx="6929582" cy="3928595"/>
              </a:xfrm>
            </p:spPr>
            <p:txBody>
              <a:bodyPr>
                <a:normAutofit fontScale="92500" lnSpcReduction="10000"/>
              </a:bodyPr>
              <a:lstStyle/>
              <a:p>
                <a:pPr>
                  <a:lnSpc>
                    <a:spcPct val="120000"/>
                  </a:lnSpc>
                  <a:buClr>
                    <a:schemeClr val="accent1"/>
                  </a:buClr>
                  <a:buSzPct val="130000"/>
                </a:pPr>
                <a:r>
                  <a:rPr lang="fr-CH" sz="2400" dirty="0" err="1"/>
                  <a:t>Increase</a:t>
                </a:r>
                <a:r>
                  <a:rPr lang="fr-CH" sz="2400" dirty="0"/>
                  <a:t> </a:t>
                </a:r>
                <a:r>
                  <a:rPr lang="fr-CH" sz="2400" dirty="0" err="1"/>
                  <a:t>step</a:t>
                </a:r>
                <a:r>
                  <a:rPr lang="fr-CH" sz="2400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m:rPr>
                        <m:sty m:val="p"/>
                      </m:rPr>
                      <a:rPr lang="it-IT" sz="2400" b="0" i="0" smtClean="0">
                        <a:latin typeface="Cambria Math" panose="02040503050406030204" pitchFamily="18" charset="0"/>
                      </a:rPr>
                      <m:t>min</m:t>
                    </m:r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⁡(</m:t>
                    </m:r>
                    <m:sSub>
                      <m:sSubPr>
                        <m:ctrlPr>
                          <a:rPr lang="it-IT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+1, </m:t>
                    </m:r>
                    <m:sSub>
                      <m:sSubPr>
                        <m:ctrlPr>
                          <a:rPr lang="it-IT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CH" sz="2400" dirty="0"/>
              </a:p>
              <a:p>
                <a:pPr>
                  <a:lnSpc>
                    <a:spcPct val="120000"/>
                  </a:lnSpc>
                  <a:buClr>
                    <a:schemeClr val="accent1"/>
                  </a:buClr>
                  <a:buSzPct val="130000"/>
                </a:pPr>
                <a:endParaRPr lang="fr-CH" sz="2400" dirty="0"/>
              </a:p>
              <a:p>
                <a:pPr>
                  <a:lnSpc>
                    <a:spcPct val="120000"/>
                  </a:lnSpc>
                  <a:buClr>
                    <a:schemeClr val="accent1"/>
                  </a:buClr>
                  <a:buSzPct val="130000"/>
                </a:pPr>
                <a:r>
                  <a:rPr lang="fr-CH" sz="2400" dirty="0" err="1"/>
                  <a:t>Decrease</a:t>
                </a:r>
                <a:r>
                  <a:rPr lang="fr-CH" sz="2400" dirty="0"/>
                  <a:t> </a:t>
                </a:r>
                <a:r>
                  <a:rPr lang="fr-CH" sz="2400" dirty="0" err="1"/>
                  <a:t>step</a:t>
                </a:r>
                <a:r>
                  <a:rPr lang="fr-CH" sz="2400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m:rPr>
                        <m:sty m:val="p"/>
                      </m:rPr>
                      <a:rPr lang="it-IT" sz="2400" b="0" i="0" smtClean="0">
                        <a:latin typeface="Cambria Math" panose="02040503050406030204" pitchFamily="18" charset="0"/>
                      </a:rPr>
                      <m:t>min</m:t>
                    </m:r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⁡(</m:t>
                    </m:r>
                    <m:sSub>
                      <m:sSubPr>
                        <m:ctrlPr>
                          <a:rPr lang="it-IT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h𝑒𝑎𝑑𝑤𝑎𝑦</m:t>
                    </m:r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CH" sz="2400" dirty="0"/>
              </a:p>
              <a:p>
                <a:pPr>
                  <a:lnSpc>
                    <a:spcPct val="120000"/>
                  </a:lnSpc>
                  <a:buClr>
                    <a:schemeClr val="accent1"/>
                  </a:buClr>
                  <a:buSzPct val="130000"/>
                </a:pPr>
                <a:endParaRPr lang="fr-CH" sz="2400" dirty="0"/>
              </a:p>
              <a:p>
                <a:pPr>
                  <a:lnSpc>
                    <a:spcPct val="120000"/>
                  </a:lnSpc>
                  <a:buClr>
                    <a:schemeClr val="accent1"/>
                  </a:buClr>
                  <a:buSzPct val="130000"/>
                </a:pPr>
                <a:r>
                  <a:rPr lang="fr-CH" sz="2400" dirty="0" err="1"/>
                  <a:t>Randomization</a:t>
                </a:r>
                <a:r>
                  <a:rPr lang="fr-CH" sz="2400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it-IT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400" b="0" i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it-IT" sz="2400" b="0" i="0" smtClean="0"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−1) </m:t>
                    </m:r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𝑤𝑖𝑡h</m:t>
                    </m:r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𝑝𝑟𝑜𝑏𝑎𝑏𝑖𝑙𝑖𝑡𝑦</m:t>
                    </m:r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it-IT" sz="2400" b="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20000"/>
                  </a:lnSpc>
                  <a:buClr>
                    <a:schemeClr val="accent1"/>
                  </a:buClr>
                  <a:buSzPct val="130000"/>
                </a:pPr>
                <a:endParaRPr lang="it-IT" sz="2400" b="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20000"/>
                  </a:lnSpc>
                  <a:buClr>
                    <a:schemeClr val="accent1"/>
                  </a:buClr>
                  <a:buSzPct val="130000"/>
                </a:pPr>
                <a:r>
                  <a:rPr lang="it-IT" sz="2400" b="0" dirty="0"/>
                  <a:t>Motion: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it-IT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it-IT" sz="2400" b="0" i="1" dirty="0">
                  <a:latin typeface="Cambria Math" panose="02040503050406030204" pitchFamily="18" charset="0"/>
                </a:endParaRPr>
              </a:p>
              <a:p>
                <a:pPr marL="0" indent="0">
                  <a:buClr>
                    <a:schemeClr val="accent1"/>
                  </a:buClr>
                  <a:buSzPct val="1300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⁡</m:t>
                      </m:r>
                    </m:oMath>
                  </m:oMathPara>
                </a14:m>
                <a:endParaRPr lang="fr-CH" sz="2000" dirty="0"/>
              </a:p>
              <a:p>
                <a:endParaRPr lang="fr-CH" sz="2000" dirty="0"/>
              </a:p>
              <a:p>
                <a:endParaRPr lang="fr-CH" sz="2000" dirty="0"/>
              </a:p>
              <a:p>
                <a:endParaRPr lang="fr-CH" sz="2000" dirty="0"/>
              </a:p>
              <a:p>
                <a:endParaRPr lang="fr-CH" sz="2000" dirty="0"/>
              </a:p>
              <a:p>
                <a:endParaRPr lang="fr-CH" sz="2000" dirty="0"/>
              </a:p>
              <a:p>
                <a:endParaRPr lang="fr-CH" sz="2000" dirty="0"/>
              </a:p>
              <a:p>
                <a:endParaRPr lang="fr-CH" sz="2000" dirty="0"/>
              </a:p>
            </p:txBody>
          </p:sp>
        </mc:Choice>
        <mc:Fallback xmlns="">
          <p:sp>
            <p:nvSpPr>
              <p:cNvPr id="11" name="Espace réservé du contenu 2">
                <a:extLst>
                  <a:ext uri="{FF2B5EF4-FFF2-40B4-BE49-F238E27FC236}">
                    <a16:creationId xmlns:a16="http://schemas.microsoft.com/office/drawing/2014/main" id="{0F1EF88D-D02A-4A65-A61E-60D426CF693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13691" y="1966230"/>
                <a:ext cx="6929582" cy="3928595"/>
              </a:xfrm>
              <a:blipFill>
                <a:blip r:embed="rId4"/>
                <a:stretch>
                  <a:fillRect l="-1671" t="-295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354222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9041ABB-C77E-4D12-87C4-00409C41D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CH" dirty="0">
                <a:solidFill>
                  <a:schemeClr val="accent1"/>
                </a:solidFill>
              </a:rPr>
              <a:t>Nagel-</a:t>
            </a:r>
            <a:r>
              <a:rPr lang="fr-CH" dirty="0" err="1">
                <a:solidFill>
                  <a:schemeClr val="accent1"/>
                </a:solidFill>
              </a:rPr>
              <a:t>Schreckenberg</a:t>
            </a:r>
            <a:r>
              <a:rPr lang="fr-CH" dirty="0">
                <a:solidFill>
                  <a:schemeClr val="accent1"/>
                </a:solidFill>
              </a:rPr>
              <a:t> </a:t>
            </a:r>
            <a:r>
              <a:rPr lang="fr-CH" dirty="0" err="1">
                <a:solidFill>
                  <a:schemeClr val="accent1"/>
                </a:solidFill>
              </a:rPr>
              <a:t>Modified</a:t>
            </a:r>
            <a:endParaRPr lang="fr-CH" dirty="0">
              <a:solidFill>
                <a:schemeClr val="accent1"/>
              </a:solidFill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06A704F-2295-4114-8F40-5FA47BAC5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CAA9-A281-4BED-B172-048C7AE96558}" type="slidenum">
              <a:rPr lang="fr-CH" smtClean="0"/>
              <a:t>9</a:t>
            </a:fld>
            <a:endParaRPr lang="fr-CH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Espace réservé du contenu 2">
                <a:extLst>
                  <a:ext uri="{FF2B5EF4-FFF2-40B4-BE49-F238E27FC236}">
                    <a16:creationId xmlns:a16="http://schemas.microsoft.com/office/drawing/2014/main" id="{0F1EF88D-D02A-4A65-A61E-60D426CF693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543050" y="2699684"/>
                <a:ext cx="9105900" cy="3501092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20000"/>
                  </a:lnSpc>
                  <a:buClr>
                    <a:schemeClr val="accent1"/>
                  </a:buClr>
                  <a:buSzPct val="130000"/>
                </a:pPr>
                <a:r>
                  <a:rPr lang="fr-CH" sz="2400" dirty="0" err="1"/>
                  <a:t>Inrease</a:t>
                </a:r>
                <a:r>
                  <a:rPr lang="fr-CH" sz="2400" dirty="0"/>
                  <a:t> </a:t>
                </a:r>
                <a:r>
                  <a:rPr lang="fr-CH" sz="2400" dirty="0" err="1"/>
                  <a:t>step</a:t>
                </a:r>
                <a:r>
                  <a:rPr lang="fr-CH" sz="2400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→</m:t>
                    </m:r>
                    <m:func>
                      <m:funcPr>
                        <m:ctrlPr>
                          <a:rPr lang="it-IT" sz="2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it-IT" sz="2400" b="0" i="0" smtClean="0">
                            <a:latin typeface="Cambria Math" panose="02040503050406030204" pitchFamily="18" charset="0"/>
                          </a:rPr>
                          <m:t>min</m:t>
                        </m:r>
                      </m:fName>
                      <m:e>
                        <m:d>
                          <m:dPr>
                            <m:ctrlPr>
                              <a:rPr lang="it-IT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it-IT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24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it-IT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it-IT" sz="2400" b="0" i="1" smtClean="0">
                                <a:latin typeface="Cambria Math" panose="02040503050406030204" pitchFamily="18" charset="0"/>
                              </a:rPr>
                              <m:t>+1, </m:t>
                            </m:r>
                            <m:sSub>
                              <m:sSubPr>
                                <m:ctrlPr>
                                  <a:rPr lang="it-IT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24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it-IT" sz="2400" b="0" i="1" smtClean="0">
                                    <a:latin typeface="Cambria Math" panose="02040503050406030204" pitchFamily="18" charset="0"/>
                                  </a:rPr>
                                  <m:t>𝑚𝑎𝑥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𝑤𝑖𝑡h</m:t>
                    </m:r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𝑝𝑟𝑜𝑏𝑎𝑏𝑖𝑙𝑖𝑡𝑦</m:t>
                    </m:r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it-IT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it-IT" sz="2400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fr-CH" sz="2400" dirty="0"/>
                  <a:t> </a:t>
                </a:r>
              </a:p>
              <a:p>
                <a:pPr marL="0" indent="0">
                  <a:lnSpc>
                    <a:spcPct val="120000"/>
                  </a:lnSpc>
                  <a:buClr>
                    <a:schemeClr val="accent1"/>
                  </a:buClr>
                  <a:buSzPct val="130000"/>
                  <a:buNone/>
                </a:pPr>
                <a:endParaRPr lang="fr-CH" sz="2400" dirty="0"/>
              </a:p>
              <a:p>
                <a:pPr>
                  <a:lnSpc>
                    <a:spcPct val="120000"/>
                  </a:lnSpc>
                  <a:buClr>
                    <a:schemeClr val="accent1"/>
                  </a:buClr>
                  <a:buSzPct val="130000"/>
                </a:pPr>
                <a:r>
                  <a:rPr lang="it-IT" sz="2400" dirty="0" err="1"/>
                  <a:t>Decrease</a:t>
                </a:r>
                <a:r>
                  <a:rPr lang="it-IT" sz="2400" dirty="0"/>
                  <a:t> step: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→</m:t>
                    </m:r>
                    <m:func>
                      <m:funcPr>
                        <m:ctrlPr>
                          <a:rPr lang="it-IT" sz="2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it-IT" sz="2400" b="0" i="0" smtClean="0">
                            <a:latin typeface="Cambria Math" panose="02040503050406030204" pitchFamily="18" charset="0"/>
                          </a:rPr>
                          <m:t>min</m:t>
                        </m:r>
                      </m:fName>
                      <m:e>
                        <m:d>
                          <m:dPr>
                            <m:ctrlPr>
                              <a:rPr lang="it-IT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it-IT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24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it-IT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it-IT" sz="2400" b="0" i="1" smtClean="0">
                                <a:latin typeface="Cambria Math" panose="02040503050406030204" pitchFamily="18" charset="0"/>
                              </a:rPr>
                              <m:t> −1, </m:t>
                            </m:r>
                            <m:sSub>
                              <m:sSubPr>
                                <m:ctrlPr>
                                  <a:rPr lang="it-IT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24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it-IT" sz="2400" b="0" i="1" smtClean="0">
                                    <a:latin typeface="Cambria Math" panose="02040503050406030204" pitchFamily="18" charset="0"/>
                                  </a:rPr>
                                  <m:t>𝑚𝑎𝑥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𝑤𝑖𝑡h</m:t>
                    </m:r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𝑝𝑟𝑜𝑏𝑎𝑏𝑖𝑙𝑖𝑡𝑦</m:t>
                    </m:r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it-IT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it-IT" sz="2400" b="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20000"/>
                  </a:lnSpc>
                  <a:buClr>
                    <a:schemeClr val="accent1"/>
                  </a:buClr>
                  <a:buSzPct val="130000"/>
                </a:pPr>
                <a:endParaRPr lang="it-IT" sz="2400" b="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20000"/>
                  </a:lnSpc>
                  <a:buClr>
                    <a:schemeClr val="accent1"/>
                  </a:buClr>
                  <a:buSzPct val="130000"/>
                </a:pPr>
                <a:r>
                  <a:rPr lang="it-IT" sz="2400" b="0" dirty="0"/>
                  <a:t>Motion: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it-IT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it-IT" sz="2400" b="0" i="1" dirty="0">
                  <a:latin typeface="Cambria Math" panose="02040503050406030204" pitchFamily="18" charset="0"/>
                </a:endParaRPr>
              </a:p>
              <a:p>
                <a:pPr marL="0" indent="0">
                  <a:buClr>
                    <a:schemeClr val="accent1"/>
                  </a:buClr>
                  <a:buSzPct val="1300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⁡</m:t>
                      </m:r>
                    </m:oMath>
                  </m:oMathPara>
                </a14:m>
                <a:endParaRPr lang="fr-CH" sz="2400" dirty="0"/>
              </a:p>
              <a:p>
                <a:endParaRPr lang="fr-CH" sz="2400" dirty="0"/>
              </a:p>
              <a:p>
                <a:endParaRPr lang="fr-CH" sz="2400" dirty="0"/>
              </a:p>
              <a:p>
                <a:endParaRPr lang="fr-CH" sz="2400" dirty="0"/>
              </a:p>
              <a:p>
                <a:endParaRPr lang="fr-CH" sz="2400" dirty="0"/>
              </a:p>
              <a:p>
                <a:endParaRPr lang="fr-CH" sz="2400" dirty="0"/>
              </a:p>
              <a:p>
                <a:endParaRPr lang="fr-CH" sz="2400" dirty="0"/>
              </a:p>
              <a:p>
                <a:endParaRPr lang="fr-CH" sz="2400" dirty="0"/>
              </a:p>
            </p:txBody>
          </p:sp>
        </mc:Choice>
        <mc:Fallback xmlns="">
          <p:sp>
            <p:nvSpPr>
              <p:cNvPr id="11" name="Espace réservé du contenu 2">
                <a:extLst>
                  <a:ext uri="{FF2B5EF4-FFF2-40B4-BE49-F238E27FC236}">
                    <a16:creationId xmlns:a16="http://schemas.microsoft.com/office/drawing/2014/main" id="{0F1EF88D-D02A-4A65-A61E-60D426CF693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43050" y="2699684"/>
                <a:ext cx="9105900" cy="3501092"/>
              </a:xfrm>
              <a:blipFill>
                <a:blip r:embed="rId2"/>
                <a:stretch>
                  <a:fillRect l="-1473" t="-278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asellaDiTesto 2">
            <a:extLst>
              <a:ext uri="{FF2B5EF4-FFF2-40B4-BE49-F238E27FC236}">
                <a16:creationId xmlns:a16="http://schemas.microsoft.com/office/drawing/2014/main" id="{1E671188-375D-4246-B411-34041AD6F972}"/>
              </a:ext>
            </a:extLst>
          </p:cNvPr>
          <p:cNvSpPr txBox="1"/>
          <p:nvPr/>
        </p:nvSpPr>
        <p:spPr>
          <a:xfrm>
            <a:off x="1447799" y="1690688"/>
            <a:ext cx="23907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 err="1"/>
              <a:t>Vehicle</a:t>
            </a:r>
            <a:r>
              <a:rPr lang="it-IT" sz="2800" dirty="0"/>
              <a:t> H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3855205813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2956</TotalTime>
  <Words>589</Words>
  <Application>Microsoft Office PowerPoint</Application>
  <PresentationFormat>Widescreen</PresentationFormat>
  <Paragraphs>321</Paragraphs>
  <Slides>34</Slides>
  <Notes>5</Notes>
  <HiddenSlides>0</HiddenSlides>
  <MMClips>1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34</vt:i4>
      </vt:variant>
    </vt:vector>
  </HeadingPairs>
  <TitlesOfParts>
    <vt:vector size="39" baseType="lpstr">
      <vt:lpstr>Arial</vt:lpstr>
      <vt:lpstr>Calibri</vt:lpstr>
      <vt:lpstr>Calibri Light</vt:lpstr>
      <vt:lpstr>Cambria Math</vt:lpstr>
      <vt:lpstr>Thème Office</vt:lpstr>
      <vt:lpstr>Vehicular Network Analysis Using Probabilistic Model Checking</vt:lpstr>
      <vt:lpstr>Goal of the project</vt:lpstr>
      <vt:lpstr>Probabilistic Model Checker</vt:lpstr>
      <vt:lpstr>Probabilistic Model Checker</vt:lpstr>
      <vt:lpstr>Roundabout Insertion Analysis</vt:lpstr>
      <vt:lpstr>Roundabout Insertion Analysis</vt:lpstr>
      <vt:lpstr>Stochastic Cellular Automata</vt:lpstr>
      <vt:lpstr>Nagel-Schreckenberg Model</vt:lpstr>
      <vt:lpstr>Nagel-Schreckenberg Modified</vt:lpstr>
      <vt:lpstr>Nagel-Schreckenberg Modified</vt:lpstr>
      <vt:lpstr>Roundabout Insertion Analysis</vt:lpstr>
      <vt:lpstr>Road topology</vt:lpstr>
      <vt:lpstr>Road topology</vt:lpstr>
      <vt:lpstr>Markov Model</vt:lpstr>
      <vt:lpstr>Petri Net</vt:lpstr>
      <vt:lpstr>Petri Net : Distance</vt:lpstr>
      <vt:lpstr>Rate : problem</vt:lpstr>
      <vt:lpstr>Transition’s Rates</vt:lpstr>
      <vt:lpstr>Map</vt:lpstr>
      <vt:lpstr>Vehicule Insertion</vt:lpstr>
      <vt:lpstr>Deterministic Insertion Model</vt:lpstr>
      <vt:lpstr>Non-Deterministic Insertion Model</vt:lpstr>
      <vt:lpstr>Map : Overload</vt:lpstr>
      <vt:lpstr>Map : Low traffic</vt:lpstr>
      <vt:lpstr>Local analysis</vt:lpstr>
      <vt:lpstr>Local analysis : left part</vt:lpstr>
      <vt:lpstr>Local analysis : right part</vt:lpstr>
      <vt:lpstr>Mitigate border error</vt:lpstr>
      <vt:lpstr>Complexity Analysis : Model</vt:lpstr>
      <vt:lpstr>Complexity Analysis : Results</vt:lpstr>
      <vt:lpstr>Further Work</vt:lpstr>
      <vt:lpstr>Conclusion</vt:lpstr>
      <vt:lpstr>Github</vt:lpstr>
      <vt:lpstr>Vehicular Network Analysis Using Probabilistic Model Checking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Topological Reasoning</dc:title>
  <dc:creator>Jonathan Lo</dc:creator>
  <cp:lastModifiedBy>Tommaso Peletta</cp:lastModifiedBy>
  <cp:revision>275</cp:revision>
  <dcterms:created xsi:type="dcterms:W3CDTF">2020-03-30T16:56:13Z</dcterms:created>
  <dcterms:modified xsi:type="dcterms:W3CDTF">2021-06-03T12:58:37Z</dcterms:modified>
</cp:coreProperties>
</file>